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2147471155" r:id="rId2"/>
    <p:sldId id="2147328656" r:id="rId3"/>
    <p:sldId id="2147328663" r:id="rId4"/>
    <p:sldId id="2147471126" r:id="rId5"/>
    <p:sldId id="2147328669" r:id="rId6"/>
    <p:sldId id="2147328655" r:id="rId7"/>
    <p:sldId id="2147471157" r:id="rId8"/>
    <p:sldId id="2147328668" r:id="rId9"/>
    <p:sldId id="2147328667" r:id="rId10"/>
    <p:sldId id="2147471148" r:id="rId11"/>
    <p:sldId id="2147471158" r:id="rId12"/>
    <p:sldId id="2147328640" r:id="rId13"/>
    <p:sldId id="2147328654" r:id="rId14"/>
    <p:sldId id="2147471124" r:id="rId15"/>
    <p:sldId id="2147471112" r:id="rId16"/>
    <p:sldId id="2147471114" r:id="rId17"/>
    <p:sldId id="2147471125" r:id="rId18"/>
    <p:sldId id="2147471140" r:id="rId19"/>
    <p:sldId id="306" r:id="rId20"/>
  </p:sldIdLst>
  <p:sldSz cx="12192000" cy="6858000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FC67F8-3A42-ACC1-A6F7-32E240F5E2C7}" name="Maarten Hattink" initials="MH" userId="00e901ae803735c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eek James" initials="AJ" lastIdx="1" clrIdx="0">
    <p:extLst>
      <p:ext uri="{19B8F6BF-5375-455C-9EA6-DF929625EA0E}">
        <p15:presenceInfo xmlns:p15="http://schemas.microsoft.com/office/powerpoint/2012/main" userId="c0afe1f26846bb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0C6"/>
    <a:srgbClr val="4C9F7C"/>
    <a:srgbClr val="FFF429"/>
    <a:srgbClr val="FFF457"/>
    <a:srgbClr val="5F5F5F"/>
    <a:srgbClr val="E3EFDA"/>
    <a:srgbClr val="FFEBE9"/>
    <a:srgbClr val="BADCF0"/>
    <a:srgbClr val="E6F3FF"/>
    <a:srgbClr val="B5D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C799D9-07A0-4D5A-9B0C-68C3FA6569FB}" v="36" dt="2023-03-02T17:50:42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8" autoAdjust="0"/>
    <p:restoredTop sz="96320" autoAdjust="0"/>
  </p:normalViewPr>
  <p:slideViewPr>
    <p:cSldViewPr snapToGrid="0">
      <p:cViewPr varScale="1">
        <p:scale>
          <a:sx n="211" d="100"/>
          <a:sy n="211" d="100"/>
        </p:scale>
        <p:origin x="760" y="192"/>
      </p:cViewPr>
      <p:guideLst>
        <p:guide orient="horz" pos="864"/>
        <p:guide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150" d="100"/>
          <a:sy n="150" d="100"/>
        </p:scale>
        <p:origin x="58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er Novick" userId="004c6d754e52280a" providerId="LiveId" clId="{C1C799D9-07A0-4D5A-9B0C-68C3FA6569FB}"/>
    <pc:docChg chg="undo custSel addSld modSld sldOrd">
      <pc:chgData name="Asher Novick" userId="004c6d754e52280a" providerId="LiveId" clId="{C1C799D9-07A0-4D5A-9B0C-68C3FA6569FB}" dt="2023-03-02T17:55:05.053" v="2338" actId="20577"/>
      <pc:docMkLst>
        <pc:docMk/>
      </pc:docMkLst>
      <pc:sldChg chg="modSp mod">
        <pc:chgData name="Asher Novick" userId="004c6d754e52280a" providerId="LiveId" clId="{C1C799D9-07A0-4D5A-9B0C-68C3FA6569FB}" dt="2023-03-02T16:53:47.831" v="30" actId="20577"/>
        <pc:sldMkLst>
          <pc:docMk/>
          <pc:sldMk cId="3457483029" sldId="399"/>
        </pc:sldMkLst>
        <pc:spChg chg="mod">
          <ac:chgData name="Asher Novick" userId="004c6d754e52280a" providerId="LiveId" clId="{C1C799D9-07A0-4D5A-9B0C-68C3FA6569FB}" dt="2023-03-02T16:53:47.831" v="30" actId="20577"/>
          <ac:spMkLst>
            <pc:docMk/>
            <pc:sldMk cId="3457483029" sldId="399"/>
            <ac:spMk id="6" creationId="{19C97338-9208-FD8E-7AED-04C78143B22D}"/>
          </ac:spMkLst>
        </pc:spChg>
      </pc:sldChg>
      <pc:sldChg chg="addSp delSp modSp mod modNotesTx">
        <pc:chgData name="Asher Novick" userId="004c6d754e52280a" providerId="LiveId" clId="{C1C799D9-07A0-4D5A-9B0C-68C3FA6569FB}" dt="2023-03-02T17:52:18.061" v="2329" actId="403"/>
        <pc:sldMkLst>
          <pc:docMk/>
          <pc:sldMk cId="1256710530" sldId="558"/>
        </pc:sldMkLst>
        <pc:spChg chg="mod">
          <ac:chgData name="Asher Novick" userId="004c6d754e52280a" providerId="LiveId" clId="{C1C799D9-07A0-4D5A-9B0C-68C3FA6569FB}" dt="2023-03-02T17:46:54.325" v="1980" actId="20577"/>
          <ac:spMkLst>
            <pc:docMk/>
            <pc:sldMk cId="1256710530" sldId="558"/>
            <ac:spMk id="2" creationId="{5BD561F8-1E4C-8680-AA2D-7E61B98135C7}"/>
          </ac:spMkLst>
        </pc:spChg>
        <pc:spChg chg="mod">
          <ac:chgData name="Asher Novick" userId="004c6d754e52280a" providerId="LiveId" clId="{C1C799D9-07A0-4D5A-9B0C-68C3FA6569FB}" dt="2023-03-02T17:35:28.460" v="1441" actId="1076"/>
          <ac:spMkLst>
            <pc:docMk/>
            <pc:sldMk cId="1256710530" sldId="558"/>
            <ac:spMk id="11" creationId="{5EE596DA-A762-910E-47B4-85EA8F7D054D}"/>
          </ac:spMkLst>
        </pc:spChg>
        <pc:spChg chg="del">
          <ac:chgData name="Asher Novick" userId="004c6d754e52280a" providerId="LiveId" clId="{C1C799D9-07A0-4D5A-9B0C-68C3FA6569FB}" dt="2023-03-02T17:08:42.583" v="709" actId="478"/>
          <ac:spMkLst>
            <pc:docMk/>
            <pc:sldMk cId="1256710530" sldId="558"/>
            <ac:spMk id="17" creationId="{BDE83D90-3A2A-3E81-47B2-AC430D66E335}"/>
          </ac:spMkLst>
        </pc:spChg>
        <pc:spChg chg="mod">
          <ac:chgData name="Asher Novick" userId="004c6d754e52280a" providerId="LiveId" clId="{C1C799D9-07A0-4D5A-9B0C-68C3FA6569FB}" dt="2023-03-02T17:52:18.061" v="2329" actId="403"/>
          <ac:spMkLst>
            <pc:docMk/>
            <pc:sldMk cId="1256710530" sldId="558"/>
            <ac:spMk id="27" creationId="{C508A168-63D7-43DA-1D90-20180C9CB5CC}"/>
          </ac:spMkLst>
        </pc:spChg>
        <pc:grpChg chg="del">
          <ac:chgData name="Asher Novick" userId="004c6d754e52280a" providerId="LiveId" clId="{C1C799D9-07A0-4D5A-9B0C-68C3FA6569FB}" dt="2023-03-02T17:08:41.202" v="708" actId="478"/>
          <ac:grpSpMkLst>
            <pc:docMk/>
            <pc:sldMk cId="1256710530" sldId="558"/>
            <ac:grpSpMk id="3" creationId="{AD846102-EE72-4011-830C-ED18D31A5D8C}"/>
          </ac:grpSpMkLst>
        </pc:grpChg>
        <pc:picChg chg="add mod ord">
          <ac:chgData name="Asher Novick" userId="004c6d754e52280a" providerId="LiveId" clId="{C1C799D9-07A0-4D5A-9B0C-68C3FA6569FB}" dt="2023-03-02T17:34:50.522" v="1419" actId="1076"/>
          <ac:picMkLst>
            <pc:docMk/>
            <pc:sldMk cId="1256710530" sldId="558"/>
            <ac:picMk id="7" creationId="{2EE77B39-D5D4-E039-B8E1-24A38A38FFD0}"/>
          </ac:picMkLst>
        </pc:picChg>
        <pc:picChg chg="del mod">
          <ac:chgData name="Asher Novick" userId="004c6d754e52280a" providerId="LiveId" clId="{C1C799D9-07A0-4D5A-9B0C-68C3FA6569FB}" dt="2023-03-02T17:27:40.158" v="855" actId="478"/>
          <ac:picMkLst>
            <pc:docMk/>
            <pc:sldMk cId="1256710530" sldId="558"/>
            <ac:picMk id="10" creationId="{42D368C6-08D4-F86C-D7AD-8CDF54D3EE4D}"/>
          </ac:picMkLst>
        </pc:picChg>
      </pc:sldChg>
      <pc:sldChg chg="ord modNotesTx">
        <pc:chgData name="Asher Novick" userId="004c6d754e52280a" providerId="LiveId" clId="{C1C799D9-07A0-4D5A-9B0C-68C3FA6569FB}" dt="2023-03-02T17:47:49.706" v="1992" actId="20577"/>
        <pc:sldMkLst>
          <pc:docMk/>
          <pc:sldMk cId="524502856" sldId="560"/>
        </pc:sldMkLst>
      </pc:sldChg>
      <pc:sldChg chg="delCm">
        <pc:chgData name="Asher Novick" userId="004c6d754e52280a" providerId="LiveId" clId="{C1C799D9-07A0-4D5A-9B0C-68C3FA6569FB}" dt="2023-03-02T17:46:05.588" v="1968"/>
        <pc:sldMkLst>
          <pc:docMk/>
          <pc:sldMk cId="33542090" sldId="5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sher Novick" userId="004c6d754e52280a" providerId="LiveId" clId="{C1C799D9-07A0-4D5A-9B0C-68C3FA6569FB}" dt="2023-03-02T17:46:05.588" v="1968"/>
              <pc2:cmMkLst xmlns:pc2="http://schemas.microsoft.com/office/powerpoint/2019/9/main/command">
                <pc:docMk/>
                <pc:sldMk cId="33542090" sldId="562"/>
                <pc2:cmMk id="{26F7C3A7-4660-4479-88AF-79A3FB6AD7E7}"/>
              </pc2:cmMkLst>
            </pc226:cmChg>
          </p:ext>
        </pc:extLst>
      </pc:sldChg>
      <pc:sldChg chg="addSp delSp modSp mod modNotesTx">
        <pc:chgData name="Asher Novick" userId="004c6d754e52280a" providerId="LiveId" clId="{C1C799D9-07A0-4D5A-9B0C-68C3FA6569FB}" dt="2023-03-02T17:47:30.531" v="1988" actId="20577"/>
        <pc:sldMkLst>
          <pc:docMk/>
          <pc:sldMk cId="569625370" sldId="564"/>
        </pc:sldMkLst>
        <pc:spChg chg="mod">
          <ac:chgData name="Asher Novick" userId="004c6d754e52280a" providerId="LiveId" clId="{C1C799D9-07A0-4D5A-9B0C-68C3FA6569FB}" dt="2023-03-02T17:43:05.980" v="1925" actId="20577"/>
          <ac:spMkLst>
            <pc:docMk/>
            <pc:sldMk cId="569625370" sldId="564"/>
            <ac:spMk id="3" creationId="{424CE0F3-D7C5-75C1-6973-1A1D94AE7913}"/>
          </ac:spMkLst>
        </pc:spChg>
        <pc:picChg chg="del">
          <ac:chgData name="Asher Novick" userId="004c6d754e52280a" providerId="LiveId" clId="{C1C799D9-07A0-4D5A-9B0C-68C3FA6569FB}" dt="2023-03-02T17:37:22.897" v="1589" actId="478"/>
          <ac:picMkLst>
            <pc:docMk/>
            <pc:sldMk cId="569625370" sldId="564"/>
            <ac:picMk id="4" creationId="{A6BAEABD-7A29-7E12-99B6-6D3395595BA1}"/>
          </ac:picMkLst>
        </pc:picChg>
        <pc:picChg chg="add del mod">
          <ac:chgData name="Asher Novick" userId="004c6d754e52280a" providerId="LiveId" clId="{C1C799D9-07A0-4D5A-9B0C-68C3FA6569FB}" dt="2023-03-02T17:37:44.333" v="1594" actId="478"/>
          <ac:picMkLst>
            <pc:docMk/>
            <pc:sldMk cId="569625370" sldId="564"/>
            <ac:picMk id="5" creationId="{9E06C7E7-7404-06D2-7B01-61C52F3887B7}"/>
          </ac:picMkLst>
        </pc:picChg>
        <pc:picChg chg="add mod">
          <ac:chgData name="Asher Novick" userId="004c6d754e52280a" providerId="LiveId" clId="{C1C799D9-07A0-4D5A-9B0C-68C3FA6569FB}" dt="2023-03-02T17:37:42.741" v="1593"/>
          <ac:picMkLst>
            <pc:docMk/>
            <pc:sldMk cId="569625370" sldId="564"/>
            <ac:picMk id="6" creationId="{8D1C3AA2-DB31-2AB3-AD8A-5E9A633399E6}"/>
          </ac:picMkLst>
        </pc:picChg>
        <pc:cxnChg chg="add mod">
          <ac:chgData name="Asher Novick" userId="004c6d754e52280a" providerId="LiveId" clId="{C1C799D9-07A0-4D5A-9B0C-68C3FA6569FB}" dt="2023-03-02T17:43:10.191" v="1926" actId="14100"/>
          <ac:cxnSpMkLst>
            <pc:docMk/>
            <pc:sldMk cId="569625370" sldId="564"/>
            <ac:cxnSpMk id="10" creationId="{242F4AD2-06AE-593C-BB0B-3C0AC567E645}"/>
          </ac:cxnSpMkLst>
        </pc:cxnChg>
      </pc:sldChg>
      <pc:sldChg chg="addSp delSp modSp mod modNotesTx">
        <pc:chgData name="Asher Novick" userId="004c6d754e52280a" providerId="LiveId" clId="{C1C799D9-07A0-4D5A-9B0C-68C3FA6569FB}" dt="2023-03-02T17:55:05.053" v="2338" actId="20577"/>
        <pc:sldMkLst>
          <pc:docMk/>
          <pc:sldMk cId="4154237906" sldId="565"/>
        </pc:sldMkLst>
        <pc:spChg chg="mod">
          <ac:chgData name="Asher Novick" userId="004c6d754e52280a" providerId="LiveId" clId="{C1C799D9-07A0-4D5A-9B0C-68C3FA6569FB}" dt="2023-03-02T17:55:05.053" v="2338" actId="20577"/>
          <ac:spMkLst>
            <pc:docMk/>
            <pc:sldMk cId="4154237906" sldId="565"/>
            <ac:spMk id="2" creationId="{5BD561F8-1E4C-8680-AA2D-7E61B98135C7}"/>
          </ac:spMkLst>
        </pc:spChg>
        <pc:spChg chg="add del mod">
          <ac:chgData name="Asher Novick" userId="004c6d754e52280a" providerId="LiveId" clId="{C1C799D9-07A0-4D5A-9B0C-68C3FA6569FB}" dt="2023-03-02T16:55:43.284" v="57" actId="478"/>
          <ac:spMkLst>
            <pc:docMk/>
            <pc:sldMk cId="4154237906" sldId="565"/>
            <ac:spMk id="4" creationId="{38202412-D55C-97F0-498D-670354D9A106}"/>
          </ac:spMkLst>
        </pc:spChg>
        <pc:spChg chg="add mod">
          <ac:chgData name="Asher Novick" userId="004c6d754e52280a" providerId="LiveId" clId="{C1C799D9-07A0-4D5A-9B0C-68C3FA6569FB}" dt="2023-03-02T17:50:05.774" v="2112" actId="1038"/>
          <ac:spMkLst>
            <pc:docMk/>
            <pc:sldMk cId="4154237906" sldId="565"/>
            <ac:spMk id="7" creationId="{4C7DA328-FF86-ED97-9596-807956F7C7AE}"/>
          </ac:spMkLst>
        </pc:spChg>
        <pc:spChg chg="add mod">
          <ac:chgData name="Asher Novick" userId="004c6d754e52280a" providerId="LiveId" clId="{C1C799D9-07A0-4D5A-9B0C-68C3FA6569FB}" dt="2023-03-02T17:50:05.774" v="2112" actId="1038"/>
          <ac:spMkLst>
            <pc:docMk/>
            <pc:sldMk cId="4154237906" sldId="565"/>
            <ac:spMk id="8" creationId="{09C60DAB-7810-94F1-D38F-8776669DAF42}"/>
          </ac:spMkLst>
        </pc:spChg>
        <pc:spChg chg="del">
          <ac:chgData name="Asher Novick" userId="004c6d754e52280a" providerId="LiveId" clId="{C1C799D9-07A0-4D5A-9B0C-68C3FA6569FB}" dt="2023-03-02T16:55:27.671" v="51" actId="478"/>
          <ac:spMkLst>
            <pc:docMk/>
            <pc:sldMk cId="4154237906" sldId="565"/>
            <ac:spMk id="11" creationId="{5EE596DA-A762-910E-47B4-85EA8F7D054D}"/>
          </ac:spMkLst>
        </pc:spChg>
        <pc:spChg chg="add mod">
          <ac:chgData name="Asher Novick" userId="004c6d754e52280a" providerId="LiveId" clId="{C1C799D9-07A0-4D5A-9B0C-68C3FA6569FB}" dt="2023-03-02T17:46:25.427" v="1969" actId="14100"/>
          <ac:spMkLst>
            <pc:docMk/>
            <pc:sldMk cId="4154237906" sldId="565"/>
            <ac:spMk id="14" creationId="{C0CEEA91-37CA-7DE2-8A79-24D0528FF038}"/>
          </ac:spMkLst>
        </pc:spChg>
        <pc:spChg chg="del">
          <ac:chgData name="Asher Novick" userId="004c6d754e52280a" providerId="LiveId" clId="{C1C799D9-07A0-4D5A-9B0C-68C3FA6569FB}" dt="2023-03-02T16:55:29.182" v="52" actId="478"/>
          <ac:spMkLst>
            <pc:docMk/>
            <pc:sldMk cId="4154237906" sldId="565"/>
            <ac:spMk id="15" creationId="{21F1C76A-DE73-D5E8-C73B-C4177912AB5A}"/>
          </ac:spMkLst>
        </pc:spChg>
        <pc:spChg chg="mod">
          <ac:chgData name="Asher Novick" userId="004c6d754e52280a" providerId="LiveId" clId="{C1C799D9-07A0-4D5A-9B0C-68C3FA6569FB}" dt="2023-03-02T17:01:55.142" v="315" actId="1076"/>
          <ac:spMkLst>
            <pc:docMk/>
            <pc:sldMk cId="4154237906" sldId="565"/>
            <ac:spMk id="17" creationId="{BDE83D90-3A2A-3E81-47B2-AC430D66E335}"/>
          </ac:spMkLst>
        </pc:spChg>
        <pc:grpChg chg="mod">
          <ac:chgData name="Asher Novick" userId="004c6d754e52280a" providerId="LiveId" clId="{C1C799D9-07A0-4D5A-9B0C-68C3FA6569FB}" dt="2023-03-02T17:01:50.762" v="313" actId="14100"/>
          <ac:grpSpMkLst>
            <pc:docMk/>
            <pc:sldMk cId="4154237906" sldId="565"/>
            <ac:grpSpMk id="9" creationId="{A2F814F6-0EEC-A589-8091-FDEC51755791}"/>
          </ac:grpSpMkLst>
        </pc:grpChg>
        <pc:picChg chg="del">
          <ac:chgData name="Asher Novick" userId="004c6d754e52280a" providerId="LiveId" clId="{C1C799D9-07A0-4D5A-9B0C-68C3FA6569FB}" dt="2023-03-02T16:55:26.907" v="50" actId="478"/>
          <ac:picMkLst>
            <pc:docMk/>
            <pc:sldMk cId="4154237906" sldId="565"/>
            <ac:picMk id="10" creationId="{D80FF4C2-3794-52FB-4864-69B16D74B096}"/>
          </ac:picMkLst>
        </pc:picChg>
        <pc:cxnChg chg="del">
          <ac:chgData name="Asher Novick" userId="004c6d754e52280a" providerId="LiveId" clId="{C1C799D9-07A0-4D5A-9B0C-68C3FA6569FB}" dt="2023-03-02T16:55:40.249" v="56" actId="478"/>
          <ac:cxnSpMkLst>
            <pc:docMk/>
            <pc:sldMk cId="4154237906" sldId="565"/>
            <ac:cxnSpMk id="16" creationId="{4B65A410-BF9B-B4A3-DEB7-42FF00B311CF}"/>
          </ac:cxnSpMkLst>
        </pc:cxnChg>
      </pc:sldChg>
      <pc:sldChg chg="modSp mod modNotesTx">
        <pc:chgData name="Asher Novick" userId="004c6d754e52280a" providerId="LiveId" clId="{C1C799D9-07A0-4D5A-9B0C-68C3FA6569FB}" dt="2023-03-02T17:47:27.536" v="1987" actId="20577"/>
        <pc:sldMkLst>
          <pc:docMk/>
          <pc:sldMk cId="3516888660" sldId="566"/>
        </pc:sldMkLst>
        <pc:spChg chg="mod">
          <ac:chgData name="Asher Novick" userId="004c6d754e52280a" providerId="LiveId" clId="{C1C799D9-07A0-4D5A-9B0C-68C3FA6569FB}" dt="2023-03-02T17:36:52.261" v="1585" actId="1076"/>
          <ac:spMkLst>
            <pc:docMk/>
            <pc:sldMk cId="3516888660" sldId="566"/>
            <ac:spMk id="20" creationId="{01FDC6B6-268D-92FD-9188-9986C8C256A2}"/>
          </ac:spMkLst>
        </pc:spChg>
      </pc:sldChg>
      <pc:sldChg chg="delCm modNotesTx">
        <pc:chgData name="Asher Novick" userId="004c6d754e52280a" providerId="LiveId" clId="{C1C799D9-07A0-4D5A-9B0C-68C3FA6569FB}" dt="2023-03-02T17:45:43.958" v="1966"/>
        <pc:sldMkLst>
          <pc:docMk/>
          <pc:sldMk cId="1065677969" sldId="5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sher Novick" userId="004c6d754e52280a" providerId="LiveId" clId="{C1C799D9-07A0-4D5A-9B0C-68C3FA6569FB}" dt="2023-03-02T17:45:43.958" v="1966"/>
              <pc2:cmMkLst xmlns:pc2="http://schemas.microsoft.com/office/powerpoint/2019/9/main/command">
                <pc:docMk/>
                <pc:sldMk cId="1065677969" sldId="567"/>
                <pc2:cmMk id="{0DEAD011-C555-466C-A2C6-2761F83DEFA4}"/>
              </pc2:cmMkLst>
            </pc226:cmChg>
          </p:ext>
        </pc:extLst>
      </pc:sldChg>
      <pc:sldChg chg="modSp mod modNotesTx">
        <pc:chgData name="Asher Novick" userId="004c6d754e52280a" providerId="LiveId" clId="{C1C799D9-07A0-4D5A-9B0C-68C3FA6569FB}" dt="2023-03-02T17:47:41.417" v="1991" actId="20577"/>
        <pc:sldMkLst>
          <pc:docMk/>
          <pc:sldMk cId="4174592109" sldId="568"/>
        </pc:sldMkLst>
        <pc:spChg chg="mod">
          <ac:chgData name="Asher Novick" userId="004c6d754e52280a" providerId="LiveId" clId="{C1C799D9-07A0-4D5A-9B0C-68C3FA6569FB}" dt="2023-03-02T17:41:07.817" v="1808" actId="1036"/>
          <ac:spMkLst>
            <pc:docMk/>
            <pc:sldMk cId="4174592109" sldId="568"/>
            <ac:spMk id="3" creationId="{424CE0F3-D7C5-75C1-6973-1A1D94AE7913}"/>
          </ac:spMkLst>
        </pc:spChg>
        <pc:picChg chg="mod">
          <ac:chgData name="Asher Novick" userId="004c6d754e52280a" providerId="LiveId" clId="{C1C799D9-07A0-4D5A-9B0C-68C3FA6569FB}" dt="2023-03-02T17:41:09.676" v="1810" actId="1076"/>
          <ac:picMkLst>
            <pc:docMk/>
            <pc:sldMk cId="4174592109" sldId="568"/>
            <ac:picMk id="6" creationId="{89FE2351-284C-3F96-D41B-FEE1C54CC4B8}"/>
          </ac:picMkLst>
        </pc:picChg>
      </pc:sldChg>
      <pc:sldChg chg="modSp mod modNotesTx">
        <pc:chgData name="Asher Novick" userId="004c6d754e52280a" providerId="LiveId" clId="{C1C799D9-07A0-4D5A-9B0C-68C3FA6569FB}" dt="2023-03-02T17:47:37.910" v="1990" actId="20577"/>
        <pc:sldMkLst>
          <pc:docMk/>
          <pc:sldMk cId="572696967" sldId="569"/>
        </pc:sldMkLst>
        <pc:picChg chg="mod">
          <ac:chgData name="Asher Novick" userId="004c6d754e52280a" providerId="LiveId" clId="{C1C799D9-07A0-4D5A-9B0C-68C3FA6569FB}" dt="2023-03-02T17:37:16.120" v="1586" actId="1076"/>
          <ac:picMkLst>
            <pc:docMk/>
            <pc:sldMk cId="572696967" sldId="569"/>
            <ac:picMk id="10" creationId="{8224A9DD-2B16-63F4-0D09-1A76674B6C87}"/>
          </ac:picMkLst>
        </pc:picChg>
      </pc:sldChg>
      <pc:sldChg chg="addSp modSp mod modAnim delCm">
        <pc:chgData name="Asher Novick" userId="004c6d754e52280a" providerId="LiveId" clId="{C1C799D9-07A0-4D5A-9B0C-68C3FA6569FB}" dt="2023-03-02T17:46:00.305" v="1967"/>
        <pc:sldMkLst>
          <pc:docMk/>
          <pc:sldMk cId="1314619298" sldId="580"/>
        </pc:sldMkLst>
        <pc:spChg chg="add mod">
          <ac:chgData name="Asher Novick" userId="004c6d754e52280a" providerId="LiveId" clId="{C1C799D9-07A0-4D5A-9B0C-68C3FA6569FB}" dt="2023-03-02T17:45:20.678" v="1964" actId="1076"/>
          <ac:spMkLst>
            <pc:docMk/>
            <pc:sldMk cId="1314619298" sldId="580"/>
            <ac:spMk id="9" creationId="{B76BD87A-F917-CE04-D4D8-1BC89CE64044}"/>
          </ac:spMkLst>
        </pc:spChg>
        <pc:spChg chg="mod">
          <ac:chgData name="Asher Novick" userId="004c6d754e52280a" providerId="LiveId" clId="{C1C799D9-07A0-4D5A-9B0C-68C3FA6569FB}" dt="2023-03-02T17:45:15.881" v="1963" actId="20577"/>
          <ac:spMkLst>
            <pc:docMk/>
            <pc:sldMk cId="1314619298" sldId="580"/>
            <ac:spMk id="11" creationId="{442850B2-3C0A-D047-E028-87E0CD0E9C3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sher Novick" userId="004c6d754e52280a" providerId="LiveId" clId="{C1C799D9-07A0-4D5A-9B0C-68C3FA6569FB}" dt="2023-03-02T17:45:40.976" v="1965"/>
              <pc2:cmMkLst xmlns:pc2="http://schemas.microsoft.com/office/powerpoint/2019/9/main/command">
                <pc:docMk/>
                <pc:sldMk cId="1314619298" sldId="580"/>
                <pc2:cmMk id="{14761D23-F1FB-4619-87EA-DEA98742CF6E}"/>
              </pc2:cmMkLst>
            </pc226:cmChg>
          </p:ext>
        </pc:extLst>
      </pc:sldChg>
      <pc:sldChg chg="addSp modSp add mod">
        <pc:chgData name="Asher Novick" userId="004c6d754e52280a" providerId="LiveId" clId="{C1C799D9-07A0-4D5A-9B0C-68C3FA6569FB}" dt="2023-03-02T16:47:05.779" v="4" actId="1076"/>
        <pc:sldMkLst>
          <pc:docMk/>
          <pc:sldMk cId="988212146" sldId="598"/>
        </pc:sldMkLst>
        <pc:picChg chg="add mod">
          <ac:chgData name="Asher Novick" userId="004c6d754e52280a" providerId="LiveId" clId="{C1C799D9-07A0-4D5A-9B0C-68C3FA6569FB}" dt="2023-03-02T16:47:05.779" v="4" actId="1076"/>
          <ac:picMkLst>
            <pc:docMk/>
            <pc:sldMk cId="988212146" sldId="598"/>
            <ac:picMk id="2" creationId="{C3FC7BE1-2B2E-7FA2-95C8-951AC8A4B01C}"/>
          </ac:picMkLst>
        </pc:picChg>
      </pc:sldChg>
      <pc:sldChg chg="addSp delSp modSp add mod modNotesTx">
        <pc:chgData name="Asher Novick" userId="004c6d754e52280a" providerId="LiveId" clId="{C1C799D9-07A0-4D5A-9B0C-68C3FA6569FB}" dt="2023-03-02T17:54:43.088" v="2337" actId="14100"/>
        <pc:sldMkLst>
          <pc:docMk/>
          <pc:sldMk cId="2128749741" sldId="599"/>
        </pc:sldMkLst>
        <pc:spChg chg="mod">
          <ac:chgData name="Asher Novick" userId="004c6d754e52280a" providerId="LiveId" clId="{C1C799D9-07A0-4D5A-9B0C-68C3FA6569FB}" dt="2023-03-02T17:08:19.683" v="707" actId="20577"/>
          <ac:spMkLst>
            <pc:docMk/>
            <pc:sldMk cId="2128749741" sldId="599"/>
            <ac:spMk id="2" creationId="{5BD561F8-1E4C-8680-AA2D-7E61B98135C7}"/>
          </ac:spMkLst>
        </pc:spChg>
        <pc:spChg chg="del mod">
          <ac:chgData name="Asher Novick" userId="004c6d754e52280a" providerId="LiveId" clId="{C1C799D9-07A0-4D5A-9B0C-68C3FA6569FB}" dt="2023-03-02T17:50:42.449" v="2170" actId="478"/>
          <ac:spMkLst>
            <pc:docMk/>
            <pc:sldMk cId="2128749741" sldId="599"/>
            <ac:spMk id="4" creationId="{38202412-D55C-97F0-498D-670354D9A106}"/>
          </ac:spMkLst>
        </pc:spChg>
        <pc:spChg chg="add del mod">
          <ac:chgData name="Asher Novick" userId="004c6d754e52280a" providerId="LiveId" clId="{C1C799D9-07A0-4D5A-9B0C-68C3FA6569FB}" dt="2023-03-02T17:30:00.112" v="1068" actId="20577"/>
          <ac:spMkLst>
            <pc:docMk/>
            <pc:sldMk cId="2128749741" sldId="599"/>
            <ac:spMk id="7" creationId="{D3A967E9-E5FB-0AEA-54BF-0DB0FF434F1B}"/>
          </ac:spMkLst>
        </pc:spChg>
        <pc:spChg chg="add mod">
          <ac:chgData name="Asher Novick" userId="004c6d754e52280a" providerId="LiveId" clId="{C1C799D9-07A0-4D5A-9B0C-68C3FA6569FB}" dt="2023-03-02T17:50:48.470" v="2191" actId="1037"/>
          <ac:spMkLst>
            <pc:docMk/>
            <pc:sldMk cId="2128749741" sldId="599"/>
            <ac:spMk id="8" creationId="{0E990825-1642-FEC7-596C-A9A3FE330C0C}"/>
          </ac:spMkLst>
        </pc:spChg>
        <pc:spChg chg="mod">
          <ac:chgData name="Asher Novick" userId="004c6d754e52280a" providerId="LiveId" clId="{C1C799D9-07A0-4D5A-9B0C-68C3FA6569FB}" dt="2023-03-02T17:06:57.728" v="648" actId="1076"/>
          <ac:spMkLst>
            <pc:docMk/>
            <pc:sldMk cId="2128749741" sldId="599"/>
            <ac:spMk id="11" creationId="{5EE596DA-A762-910E-47B4-85EA8F7D054D}"/>
          </ac:spMkLst>
        </pc:spChg>
        <pc:spChg chg="del mod">
          <ac:chgData name="Asher Novick" userId="004c6d754e52280a" providerId="LiveId" clId="{C1C799D9-07A0-4D5A-9B0C-68C3FA6569FB}" dt="2023-03-02T16:55:23.765" v="49" actId="478"/>
          <ac:spMkLst>
            <pc:docMk/>
            <pc:sldMk cId="2128749741" sldId="599"/>
            <ac:spMk id="15" creationId="{21F1C76A-DE73-D5E8-C73B-C4177912AB5A}"/>
          </ac:spMkLst>
        </pc:spChg>
        <pc:spChg chg="del mod">
          <ac:chgData name="Asher Novick" userId="004c6d754e52280a" providerId="LiveId" clId="{C1C799D9-07A0-4D5A-9B0C-68C3FA6569FB}" dt="2023-03-02T16:54:46.459" v="35" actId="478"/>
          <ac:spMkLst>
            <pc:docMk/>
            <pc:sldMk cId="2128749741" sldId="599"/>
            <ac:spMk id="17" creationId="{BDE83D90-3A2A-3E81-47B2-AC430D66E335}"/>
          </ac:spMkLst>
        </pc:spChg>
        <pc:spChg chg="mod">
          <ac:chgData name="Asher Novick" userId="004c6d754e52280a" providerId="LiveId" clId="{C1C799D9-07A0-4D5A-9B0C-68C3FA6569FB}" dt="2023-03-02T17:05:10.220" v="527"/>
          <ac:spMkLst>
            <pc:docMk/>
            <pc:sldMk cId="2128749741" sldId="599"/>
            <ac:spMk id="19" creationId="{15E71C50-0012-1077-328C-46A054D6E11F}"/>
          </ac:spMkLst>
        </pc:spChg>
        <pc:spChg chg="mod">
          <ac:chgData name="Asher Novick" userId="004c6d754e52280a" providerId="LiveId" clId="{C1C799D9-07A0-4D5A-9B0C-68C3FA6569FB}" dt="2023-03-02T17:05:10.220" v="527"/>
          <ac:spMkLst>
            <pc:docMk/>
            <pc:sldMk cId="2128749741" sldId="599"/>
            <ac:spMk id="20" creationId="{7F865882-50D1-DB0F-28CC-676AD78061AA}"/>
          </ac:spMkLst>
        </pc:spChg>
        <pc:spChg chg="add mod">
          <ac:chgData name="Asher Novick" userId="004c6d754e52280a" providerId="LiveId" clId="{C1C799D9-07A0-4D5A-9B0C-68C3FA6569FB}" dt="2023-03-02T17:50:42.826" v="2171"/>
          <ac:spMkLst>
            <pc:docMk/>
            <pc:sldMk cId="2128749741" sldId="599"/>
            <ac:spMk id="23" creationId="{28375F9C-899C-29FF-A941-6BD2829E13AA}"/>
          </ac:spMkLst>
        </pc:spChg>
        <pc:grpChg chg="del">
          <ac:chgData name="Asher Novick" userId="004c6d754e52280a" providerId="LiveId" clId="{C1C799D9-07A0-4D5A-9B0C-68C3FA6569FB}" dt="2023-03-02T16:54:42.321" v="33" actId="478"/>
          <ac:grpSpMkLst>
            <pc:docMk/>
            <pc:sldMk cId="2128749741" sldId="599"/>
            <ac:grpSpMk id="9" creationId="{A2F814F6-0EEC-A589-8091-FDEC51755791}"/>
          </ac:grpSpMkLst>
        </pc:grpChg>
        <pc:grpChg chg="add mod">
          <ac:chgData name="Asher Novick" userId="004c6d754e52280a" providerId="LiveId" clId="{C1C799D9-07A0-4D5A-9B0C-68C3FA6569FB}" dt="2023-03-02T17:06:42.474" v="646" actId="1076"/>
          <ac:grpSpMkLst>
            <pc:docMk/>
            <pc:sldMk cId="2128749741" sldId="599"/>
            <ac:grpSpMk id="14" creationId="{B9F09651-F0CA-DC4C-2DA2-B5D708C2972A}"/>
          </ac:grpSpMkLst>
        </pc:grpChg>
        <pc:picChg chg="del mod ord">
          <ac:chgData name="Asher Novick" userId="004c6d754e52280a" providerId="LiveId" clId="{C1C799D9-07A0-4D5A-9B0C-68C3FA6569FB}" dt="2023-03-02T17:54:10.470" v="2331" actId="478"/>
          <ac:picMkLst>
            <pc:docMk/>
            <pc:sldMk cId="2128749741" sldId="599"/>
            <ac:picMk id="10" creationId="{D80FF4C2-3794-52FB-4864-69B16D74B096}"/>
          </ac:picMkLst>
        </pc:picChg>
        <pc:picChg chg="mod">
          <ac:chgData name="Asher Novick" userId="004c6d754e52280a" providerId="LiveId" clId="{C1C799D9-07A0-4D5A-9B0C-68C3FA6569FB}" dt="2023-03-02T17:05:10.220" v="527"/>
          <ac:picMkLst>
            <pc:docMk/>
            <pc:sldMk cId="2128749741" sldId="599"/>
            <ac:picMk id="18" creationId="{8F4D5223-5D07-C7E8-734D-3713E2F78CB1}"/>
          </ac:picMkLst>
        </pc:picChg>
        <pc:picChg chg="add mod ord">
          <ac:chgData name="Asher Novick" userId="004c6d754e52280a" providerId="LiveId" clId="{C1C799D9-07A0-4D5A-9B0C-68C3FA6569FB}" dt="2023-03-02T17:54:20.150" v="2335" actId="167"/>
          <ac:picMkLst>
            <pc:docMk/>
            <pc:sldMk cId="2128749741" sldId="599"/>
            <ac:picMk id="25" creationId="{D43A1630-3B1C-6C6F-7AB5-EC4601874EEE}"/>
          </ac:picMkLst>
        </pc:picChg>
        <pc:cxnChg chg="del">
          <ac:chgData name="Asher Novick" userId="004c6d754e52280a" providerId="LiveId" clId="{C1C799D9-07A0-4D5A-9B0C-68C3FA6569FB}" dt="2023-03-02T16:54:54.944" v="37" actId="478"/>
          <ac:cxnSpMkLst>
            <pc:docMk/>
            <pc:sldMk cId="2128749741" sldId="599"/>
            <ac:cxnSpMk id="16" creationId="{4B65A410-BF9B-B4A3-DEB7-42FF00B311CF}"/>
          </ac:cxnSpMkLst>
        </pc:cxnChg>
        <pc:cxnChg chg="add mod">
          <ac:chgData name="Asher Novick" userId="004c6d754e52280a" providerId="LiveId" clId="{C1C799D9-07A0-4D5A-9B0C-68C3FA6569FB}" dt="2023-03-02T17:54:43.088" v="2337" actId="14100"/>
          <ac:cxnSpMkLst>
            <pc:docMk/>
            <pc:sldMk cId="2128749741" sldId="599"/>
            <ac:cxnSpMk id="22" creationId="{AC58E2CF-8DD2-49D7-6B91-8AA1901EB10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AF0220-2997-A8D2-44B8-3A274669E9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C1E79-87A6-B5E4-4620-E5EE67632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3D9CC-A786-A34C-BEF8-9E4375570479}" type="datetimeFigureOut">
              <a:rPr lang="en-US" smtClean="0"/>
              <a:t>8/15/25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5C670-BD77-BA6C-CA16-57962DA9B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50553-38A9-E7A5-A4C8-0A890C6379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94251-8FBC-2147-B63B-479F1ED6E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3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66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6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21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8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08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64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12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4" name="Google Shape;101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5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8D5FF-40D6-1699-128A-6B714E22B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745325-F8E0-AA31-7DD0-6650835DDF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BFCE53-A27B-D11A-4F9D-677AFDCED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EB1B9-3732-F9BA-F1B3-C8C369AA28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47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07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BC552-E731-99A0-F721-F573C158E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ED69FA-1BAD-7851-5B35-C2B70DC80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5C5902-9AB5-A858-47AE-806C5EFAD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1D660-D6C9-A975-CD57-301648FEFF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98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4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88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64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E9D0F-C77D-6816-D090-39105F255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F1D53E-B468-8F9B-0A49-4D03FE920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050BBE-9615-4B28-9B96-57EF2AD87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E510F-7B25-2C42-36F9-2226EA0351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65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2456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20" descr="banner2">
            <a:extLst>
              <a:ext uri="{FF2B5EF4-FFF2-40B4-BE49-F238E27FC236}">
                <a16:creationId xmlns:a16="http://schemas.microsoft.com/office/drawing/2014/main" id="{FEB5C249-C0BB-4506-A867-E74415AECF5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942896" y="3"/>
            <a:ext cx="9249103" cy="53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/>
          <p:nvPr/>
        </p:nvSpPr>
        <p:spPr>
          <a:xfrm>
            <a:off x="0" y="6372228"/>
            <a:ext cx="12192000" cy="485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508000" y="620712"/>
            <a:ext cx="11176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508000" y="1376365"/>
            <a:ext cx="11176000" cy="160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0" y="6453190"/>
            <a:ext cx="12192000" cy="71437"/>
          </a:xfrm>
          <a:prstGeom prst="rect">
            <a:avLst/>
          </a:prstGeom>
          <a:solidFill>
            <a:srgbClr val="779B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1058333" y="6508753"/>
            <a:ext cx="3386667" cy="1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Rev PA1</a:t>
            </a:r>
            <a:endParaRPr sz="1400"/>
          </a:p>
        </p:txBody>
      </p:sp>
      <p:sp>
        <p:nvSpPr>
          <p:cNvPr id="15" name="Shape 15"/>
          <p:cNvSpPr txBox="1"/>
          <p:nvPr/>
        </p:nvSpPr>
        <p:spPr>
          <a:xfrm>
            <a:off x="8026402" y="6508753"/>
            <a:ext cx="3839633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1058333" y="6508753"/>
            <a:ext cx="3386667" cy="1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Rev PA1</a:t>
            </a:r>
            <a:endParaRPr sz="1400"/>
          </a:p>
        </p:txBody>
      </p:sp>
      <p:sp>
        <p:nvSpPr>
          <p:cNvPr id="17" name="Shape 17"/>
          <p:cNvSpPr txBox="1"/>
          <p:nvPr/>
        </p:nvSpPr>
        <p:spPr>
          <a:xfrm>
            <a:off x="8026402" y="6508753"/>
            <a:ext cx="3839633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18" name="Shape 18"/>
          <p:cNvSpPr txBox="1"/>
          <p:nvPr/>
        </p:nvSpPr>
        <p:spPr>
          <a:xfrm>
            <a:off x="10452100" y="6508753"/>
            <a:ext cx="1439333" cy="1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41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400"/>
          </a:p>
        </p:txBody>
      </p:sp>
      <p:sp>
        <p:nvSpPr>
          <p:cNvPr id="19" name="Shape 19"/>
          <p:cNvSpPr txBox="1"/>
          <p:nvPr/>
        </p:nvSpPr>
        <p:spPr>
          <a:xfrm>
            <a:off x="4944536" y="6381750"/>
            <a:ext cx="2976033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pic>
        <p:nvPicPr>
          <p:cNvPr id="20" name="Shape 20" descr="banne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3"/>
            <a:ext cx="9059919" cy="530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C2311F1-236B-4A66-A362-ABCBF46AD556}"/>
              </a:ext>
            </a:extLst>
          </p:cNvPr>
          <p:cNvGrpSpPr/>
          <p:nvPr userDrawn="1"/>
        </p:nvGrpSpPr>
        <p:grpSpPr>
          <a:xfrm>
            <a:off x="10452100" y="44450"/>
            <a:ext cx="1693333" cy="431799"/>
            <a:chOff x="10058402" y="44450"/>
            <a:chExt cx="2087032" cy="431799"/>
          </a:xfrm>
        </p:grpSpPr>
        <p:grpSp>
          <p:nvGrpSpPr>
            <p:cNvPr id="21" name="Shape 21"/>
            <p:cNvGrpSpPr/>
            <p:nvPr/>
          </p:nvGrpSpPr>
          <p:grpSpPr>
            <a:xfrm>
              <a:off x="10058402" y="58740"/>
              <a:ext cx="579967" cy="407987"/>
              <a:chOff x="6994525" y="2886075"/>
              <a:chExt cx="2900362" cy="2708275"/>
            </a:xfrm>
          </p:grpSpPr>
          <p:sp>
            <p:nvSpPr>
              <p:cNvPr id="22" name="Shape 22"/>
              <p:cNvSpPr/>
              <p:nvPr/>
            </p:nvSpPr>
            <p:spPr>
              <a:xfrm>
                <a:off x="6994525" y="2886075"/>
                <a:ext cx="2900362" cy="2708275"/>
              </a:xfrm>
              <a:custGeom>
                <a:avLst/>
                <a:gdLst/>
                <a:ahLst/>
                <a:cxnLst/>
                <a:rect l="0" t="0" r="0" b="0"/>
                <a:pathLst>
                  <a:path w="3289" h="3071" extrusionOk="0">
                    <a:moveTo>
                      <a:pt x="1248" y="49"/>
                    </a:moveTo>
                    <a:cubicBezTo>
                      <a:pt x="1289" y="65"/>
                      <a:pt x="1344" y="186"/>
                      <a:pt x="1347" y="226"/>
                    </a:cubicBezTo>
                    <a:cubicBezTo>
                      <a:pt x="1349" y="265"/>
                      <a:pt x="1284" y="268"/>
                      <a:pt x="1261" y="284"/>
                    </a:cubicBezTo>
                    <a:cubicBezTo>
                      <a:pt x="1237" y="301"/>
                      <a:pt x="1208" y="310"/>
                      <a:pt x="1205" y="326"/>
                    </a:cubicBezTo>
                    <a:cubicBezTo>
                      <a:pt x="1203" y="343"/>
                      <a:pt x="1233" y="365"/>
                      <a:pt x="1246" y="384"/>
                    </a:cubicBezTo>
                    <a:cubicBezTo>
                      <a:pt x="1260" y="403"/>
                      <a:pt x="1259" y="429"/>
                      <a:pt x="1288" y="443"/>
                    </a:cubicBezTo>
                    <a:cubicBezTo>
                      <a:pt x="1316" y="457"/>
                      <a:pt x="1373" y="443"/>
                      <a:pt x="1418" y="467"/>
                    </a:cubicBezTo>
                    <a:cubicBezTo>
                      <a:pt x="1463" y="490"/>
                      <a:pt x="1528" y="541"/>
                      <a:pt x="1559" y="587"/>
                    </a:cubicBezTo>
                    <a:cubicBezTo>
                      <a:pt x="1591" y="633"/>
                      <a:pt x="1603" y="703"/>
                      <a:pt x="1607" y="742"/>
                    </a:cubicBezTo>
                    <a:cubicBezTo>
                      <a:pt x="1612" y="781"/>
                      <a:pt x="1584" y="802"/>
                      <a:pt x="1584" y="821"/>
                    </a:cubicBezTo>
                    <a:cubicBezTo>
                      <a:pt x="1583" y="841"/>
                      <a:pt x="1587" y="850"/>
                      <a:pt x="1601" y="859"/>
                    </a:cubicBezTo>
                    <a:cubicBezTo>
                      <a:pt x="1615" y="869"/>
                      <a:pt x="1643" y="878"/>
                      <a:pt x="1666" y="877"/>
                    </a:cubicBezTo>
                    <a:cubicBezTo>
                      <a:pt x="1689" y="875"/>
                      <a:pt x="1672" y="917"/>
                      <a:pt x="1738" y="852"/>
                    </a:cubicBezTo>
                    <a:cubicBezTo>
                      <a:pt x="1805" y="788"/>
                      <a:pt x="1970" y="592"/>
                      <a:pt x="2066" y="492"/>
                    </a:cubicBezTo>
                    <a:cubicBezTo>
                      <a:pt x="2162" y="391"/>
                      <a:pt x="2216" y="318"/>
                      <a:pt x="2314" y="250"/>
                    </a:cubicBezTo>
                    <a:cubicBezTo>
                      <a:pt x="2411" y="182"/>
                      <a:pt x="2536" y="97"/>
                      <a:pt x="2652" y="84"/>
                    </a:cubicBezTo>
                    <a:cubicBezTo>
                      <a:pt x="2767" y="70"/>
                      <a:pt x="2916" y="104"/>
                      <a:pt x="3008" y="166"/>
                    </a:cubicBezTo>
                    <a:cubicBezTo>
                      <a:pt x="3100" y="229"/>
                      <a:pt x="3160" y="356"/>
                      <a:pt x="3203" y="459"/>
                    </a:cubicBezTo>
                    <a:cubicBezTo>
                      <a:pt x="3247" y="563"/>
                      <a:pt x="3257" y="627"/>
                      <a:pt x="3268" y="784"/>
                    </a:cubicBezTo>
                    <a:cubicBezTo>
                      <a:pt x="3279" y="941"/>
                      <a:pt x="3268" y="1212"/>
                      <a:pt x="3268" y="1402"/>
                    </a:cubicBezTo>
                    <a:cubicBezTo>
                      <a:pt x="3268" y="1592"/>
                      <a:pt x="3289" y="1809"/>
                      <a:pt x="3268" y="1923"/>
                    </a:cubicBezTo>
                    <a:cubicBezTo>
                      <a:pt x="3246" y="2037"/>
                      <a:pt x="3246" y="2009"/>
                      <a:pt x="3138" y="2085"/>
                    </a:cubicBezTo>
                    <a:cubicBezTo>
                      <a:pt x="3030" y="2161"/>
                      <a:pt x="2862" y="2237"/>
                      <a:pt x="2618" y="2378"/>
                    </a:cubicBezTo>
                    <a:cubicBezTo>
                      <a:pt x="2375" y="2519"/>
                      <a:pt x="1854" y="2828"/>
                      <a:pt x="1676" y="2931"/>
                    </a:cubicBezTo>
                    <a:cubicBezTo>
                      <a:pt x="1498" y="3034"/>
                      <a:pt x="1596" y="2982"/>
                      <a:pt x="1546" y="2996"/>
                    </a:cubicBezTo>
                    <a:cubicBezTo>
                      <a:pt x="1496" y="3010"/>
                      <a:pt x="1501" y="3071"/>
                      <a:pt x="1374" y="3015"/>
                    </a:cubicBezTo>
                    <a:cubicBezTo>
                      <a:pt x="1247" y="2959"/>
                      <a:pt x="966" y="2776"/>
                      <a:pt x="784" y="2659"/>
                    </a:cubicBezTo>
                    <a:cubicBezTo>
                      <a:pt x="601" y="2542"/>
                      <a:pt x="400" y="2414"/>
                      <a:pt x="278" y="2313"/>
                    </a:cubicBezTo>
                    <a:cubicBezTo>
                      <a:pt x="157" y="2212"/>
                      <a:pt x="94" y="2150"/>
                      <a:pt x="51" y="2053"/>
                    </a:cubicBezTo>
                    <a:cubicBezTo>
                      <a:pt x="8" y="1955"/>
                      <a:pt x="0" y="1821"/>
                      <a:pt x="18" y="1728"/>
                    </a:cubicBezTo>
                    <a:cubicBezTo>
                      <a:pt x="37" y="1635"/>
                      <a:pt x="94" y="1560"/>
                      <a:pt x="165" y="1495"/>
                    </a:cubicBezTo>
                    <a:cubicBezTo>
                      <a:pt x="235" y="1429"/>
                      <a:pt x="309" y="1385"/>
                      <a:pt x="441" y="1337"/>
                    </a:cubicBezTo>
                    <a:cubicBezTo>
                      <a:pt x="574" y="1289"/>
                      <a:pt x="820" y="1242"/>
                      <a:pt x="961" y="1207"/>
                    </a:cubicBezTo>
                    <a:cubicBezTo>
                      <a:pt x="1102" y="1172"/>
                      <a:pt x="1228" y="1160"/>
                      <a:pt x="1288" y="1128"/>
                    </a:cubicBezTo>
                    <a:cubicBezTo>
                      <a:pt x="1291" y="1124"/>
                      <a:pt x="1319" y="1011"/>
                      <a:pt x="1319" y="1012"/>
                    </a:cubicBezTo>
                    <a:cubicBezTo>
                      <a:pt x="1219" y="980"/>
                      <a:pt x="1232" y="980"/>
                      <a:pt x="1188" y="947"/>
                    </a:cubicBezTo>
                    <a:cubicBezTo>
                      <a:pt x="1147" y="913"/>
                      <a:pt x="1093" y="867"/>
                      <a:pt x="1074" y="811"/>
                    </a:cubicBezTo>
                    <a:cubicBezTo>
                      <a:pt x="1056" y="755"/>
                      <a:pt x="1067" y="656"/>
                      <a:pt x="1074" y="611"/>
                    </a:cubicBezTo>
                    <a:cubicBezTo>
                      <a:pt x="1082" y="567"/>
                      <a:pt x="1118" y="564"/>
                      <a:pt x="1119" y="543"/>
                    </a:cubicBezTo>
                    <a:cubicBezTo>
                      <a:pt x="1121" y="521"/>
                      <a:pt x="1096" y="502"/>
                      <a:pt x="1082" y="481"/>
                    </a:cubicBezTo>
                    <a:cubicBezTo>
                      <a:pt x="1067" y="459"/>
                      <a:pt x="1064" y="411"/>
                      <a:pt x="1034" y="412"/>
                    </a:cubicBezTo>
                    <a:cubicBezTo>
                      <a:pt x="1003" y="414"/>
                      <a:pt x="935" y="505"/>
                      <a:pt x="896" y="492"/>
                    </a:cubicBezTo>
                    <a:cubicBezTo>
                      <a:pt x="857" y="478"/>
                      <a:pt x="794" y="371"/>
                      <a:pt x="799" y="329"/>
                    </a:cubicBezTo>
                    <a:cubicBezTo>
                      <a:pt x="804" y="287"/>
                      <a:pt x="917" y="274"/>
                      <a:pt x="927" y="236"/>
                    </a:cubicBezTo>
                    <a:cubicBezTo>
                      <a:pt x="937" y="198"/>
                      <a:pt x="842" y="137"/>
                      <a:pt x="858" y="99"/>
                    </a:cubicBezTo>
                    <a:cubicBezTo>
                      <a:pt x="874" y="60"/>
                      <a:pt x="986" y="0"/>
                      <a:pt x="1026" y="3"/>
                    </a:cubicBezTo>
                    <a:cubicBezTo>
                      <a:pt x="1066" y="7"/>
                      <a:pt x="1061" y="112"/>
                      <a:pt x="1099" y="120"/>
                    </a:cubicBezTo>
                    <a:cubicBezTo>
                      <a:pt x="1136" y="127"/>
                      <a:pt x="1217" y="64"/>
                      <a:pt x="1248" y="49"/>
                    </a:cubicBez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6994525" y="2886075"/>
                <a:ext cx="2900362" cy="2708275"/>
              </a:xfrm>
              <a:custGeom>
                <a:avLst/>
                <a:gdLst/>
                <a:ahLst/>
                <a:cxnLst/>
                <a:rect l="0" t="0" r="0" b="0"/>
                <a:pathLst>
                  <a:path w="1827" h="1706" extrusionOk="0">
                    <a:moveTo>
                      <a:pt x="693" y="27"/>
                    </a:moveTo>
                    <a:cubicBezTo>
                      <a:pt x="716" y="36"/>
                      <a:pt x="747" y="103"/>
                      <a:pt x="748" y="125"/>
                    </a:cubicBezTo>
                    <a:cubicBezTo>
                      <a:pt x="749" y="147"/>
                      <a:pt x="713" y="148"/>
                      <a:pt x="701" y="157"/>
                    </a:cubicBezTo>
                    <a:cubicBezTo>
                      <a:pt x="687" y="167"/>
                      <a:pt x="671" y="172"/>
                      <a:pt x="670" y="181"/>
                    </a:cubicBezTo>
                    <a:cubicBezTo>
                      <a:pt x="668" y="190"/>
                      <a:pt x="685" y="202"/>
                      <a:pt x="692" y="213"/>
                    </a:cubicBezTo>
                    <a:cubicBezTo>
                      <a:pt x="700" y="223"/>
                      <a:pt x="700" y="238"/>
                      <a:pt x="716" y="246"/>
                    </a:cubicBezTo>
                    <a:cubicBezTo>
                      <a:pt x="731" y="253"/>
                      <a:pt x="763" y="246"/>
                      <a:pt x="788" y="259"/>
                    </a:cubicBezTo>
                    <a:cubicBezTo>
                      <a:pt x="813" y="272"/>
                      <a:pt x="849" y="300"/>
                      <a:pt x="866" y="326"/>
                    </a:cubicBezTo>
                    <a:cubicBezTo>
                      <a:pt x="884" y="351"/>
                      <a:pt x="891" y="390"/>
                      <a:pt x="893" y="412"/>
                    </a:cubicBezTo>
                    <a:cubicBezTo>
                      <a:pt x="896" y="433"/>
                      <a:pt x="880" y="445"/>
                      <a:pt x="880" y="456"/>
                    </a:cubicBezTo>
                    <a:cubicBezTo>
                      <a:pt x="879" y="467"/>
                      <a:pt x="882" y="472"/>
                      <a:pt x="889" y="477"/>
                    </a:cubicBezTo>
                    <a:cubicBezTo>
                      <a:pt x="897" y="482"/>
                      <a:pt x="913" y="487"/>
                      <a:pt x="926" y="487"/>
                    </a:cubicBezTo>
                    <a:cubicBezTo>
                      <a:pt x="938" y="486"/>
                      <a:pt x="929" y="509"/>
                      <a:pt x="966" y="473"/>
                    </a:cubicBezTo>
                    <a:cubicBezTo>
                      <a:pt x="1003" y="437"/>
                      <a:pt x="1094" y="328"/>
                      <a:pt x="1148" y="273"/>
                    </a:cubicBezTo>
                    <a:cubicBezTo>
                      <a:pt x="1201" y="217"/>
                      <a:pt x="1231" y="176"/>
                      <a:pt x="1285" y="138"/>
                    </a:cubicBezTo>
                    <a:cubicBezTo>
                      <a:pt x="1339" y="101"/>
                      <a:pt x="1409" y="53"/>
                      <a:pt x="1473" y="46"/>
                    </a:cubicBezTo>
                    <a:cubicBezTo>
                      <a:pt x="1537" y="38"/>
                      <a:pt x="1620" y="57"/>
                      <a:pt x="1671" y="92"/>
                    </a:cubicBezTo>
                    <a:cubicBezTo>
                      <a:pt x="1722" y="127"/>
                      <a:pt x="1755" y="197"/>
                      <a:pt x="1779" y="255"/>
                    </a:cubicBezTo>
                    <a:cubicBezTo>
                      <a:pt x="1803" y="312"/>
                      <a:pt x="1809" y="348"/>
                      <a:pt x="1815" y="435"/>
                    </a:cubicBezTo>
                    <a:cubicBezTo>
                      <a:pt x="1821" y="522"/>
                      <a:pt x="1815" y="673"/>
                      <a:pt x="1815" y="778"/>
                    </a:cubicBezTo>
                    <a:cubicBezTo>
                      <a:pt x="1815" y="884"/>
                      <a:pt x="1827" y="1004"/>
                      <a:pt x="1815" y="1068"/>
                    </a:cubicBezTo>
                    <a:cubicBezTo>
                      <a:pt x="1803" y="1131"/>
                      <a:pt x="1803" y="1116"/>
                      <a:pt x="1743" y="1158"/>
                    </a:cubicBezTo>
                    <a:cubicBezTo>
                      <a:pt x="1683" y="1200"/>
                      <a:pt x="1590" y="1242"/>
                      <a:pt x="1454" y="1321"/>
                    </a:cubicBezTo>
                    <a:cubicBezTo>
                      <a:pt x="1319" y="1399"/>
                      <a:pt x="1030" y="1571"/>
                      <a:pt x="931" y="1628"/>
                    </a:cubicBezTo>
                    <a:cubicBezTo>
                      <a:pt x="832" y="1685"/>
                      <a:pt x="887" y="1656"/>
                      <a:pt x="859" y="1664"/>
                    </a:cubicBezTo>
                    <a:cubicBezTo>
                      <a:pt x="831" y="1672"/>
                      <a:pt x="834" y="1706"/>
                      <a:pt x="763" y="1674"/>
                    </a:cubicBezTo>
                    <a:cubicBezTo>
                      <a:pt x="693" y="1643"/>
                      <a:pt x="537" y="1542"/>
                      <a:pt x="436" y="1477"/>
                    </a:cubicBezTo>
                    <a:cubicBezTo>
                      <a:pt x="334" y="1412"/>
                      <a:pt x="223" y="1341"/>
                      <a:pt x="155" y="1284"/>
                    </a:cubicBezTo>
                    <a:cubicBezTo>
                      <a:pt x="88" y="1228"/>
                      <a:pt x="53" y="1194"/>
                      <a:pt x="29" y="1140"/>
                    </a:cubicBezTo>
                    <a:cubicBezTo>
                      <a:pt x="5" y="1086"/>
                      <a:pt x="0" y="1011"/>
                      <a:pt x="10" y="959"/>
                    </a:cubicBezTo>
                    <a:cubicBezTo>
                      <a:pt x="21" y="908"/>
                      <a:pt x="53" y="866"/>
                      <a:pt x="92" y="830"/>
                    </a:cubicBezTo>
                    <a:cubicBezTo>
                      <a:pt x="131" y="793"/>
                      <a:pt x="172" y="769"/>
                      <a:pt x="245" y="742"/>
                    </a:cubicBezTo>
                    <a:cubicBezTo>
                      <a:pt x="319" y="716"/>
                      <a:pt x="456" y="689"/>
                      <a:pt x="534" y="670"/>
                    </a:cubicBezTo>
                    <a:cubicBezTo>
                      <a:pt x="612" y="651"/>
                      <a:pt x="682" y="644"/>
                      <a:pt x="716" y="626"/>
                    </a:cubicBezTo>
                    <a:cubicBezTo>
                      <a:pt x="717" y="624"/>
                      <a:pt x="733" y="561"/>
                      <a:pt x="733" y="562"/>
                    </a:cubicBezTo>
                    <a:cubicBezTo>
                      <a:pt x="677" y="544"/>
                      <a:pt x="685" y="544"/>
                      <a:pt x="660" y="526"/>
                    </a:cubicBezTo>
                    <a:cubicBezTo>
                      <a:pt x="637" y="507"/>
                      <a:pt x="607" y="481"/>
                      <a:pt x="597" y="450"/>
                    </a:cubicBezTo>
                    <a:cubicBezTo>
                      <a:pt x="587" y="419"/>
                      <a:pt x="593" y="364"/>
                      <a:pt x="597" y="339"/>
                    </a:cubicBezTo>
                    <a:cubicBezTo>
                      <a:pt x="601" y="315"/>
                      <a:pt x="621" y="313"/>
                      <a:pt x="622" y="301"/>
                    </a:cubicBezTo>
                    <a:cubicBezTo>
                      <a:pt x="623" y="289"/>
                      <a:pt x="609" y="278"/>
                      <a:pt x="601" y="267"/>
                    </a:cubicBezTo>
                    <a:cubicBezTo>
                      <a:pt x="593" y="255"/>
                      <a:pt x="591" y="228"/>
                      <a:pt x="575" y="228"/>
                    </a:cubicBezTo>
                    <a:cubicBezTo>
                      <a:pt x="557" y="230"/>
                      <a:pt x="520" y="280"/>
                      <a:pt x="498" y="273"/>
                    </a:cubicBezTo>
                    <a:cubicBezTo>
                      <a:pt x="476" y="265"/>
                      <a:pt x="441" y="206"/>
                      <a:pt x="444" y="182"/>
                    </a:cubicBezTo>
                    <a:cubicBezTo>
                      <a:pt x="447" y="159"/>
                      <a:pt x="510" y="152"/>
                      <a:pt x="515" y="131"/>
                    </a:cubicBezTo>
                    <a:cubicBezTo>
                      <a:pt x="521" y="110"/>
                      <a:pt x="468" y="76"/>
                      <a:pt x="477" y="55"/>
                    </a:cubicBezTo>
                    <a:cubicBezTo>
                      <a:pt x="486" y="33"/>
                      <a:pt x="548" y="0"/>
                      <a:pt x="570" y="1"/>
                    </a:cubicBezTo>
                    <a:cubicBezTo>
                      <a:pt x="592" y="3"/>
                      <a:pt x="590" y="62"/>
                      <a:pt x="611" y="66"/>
                    </a:cubicBezTo>
                    <a:cubicBezTo>
                      <a:pt x="631" y="70"/>
                      <a:pt x="676" y="35"/>
                      <a:pt x="693" y="27"/>
                    </a:cubicBezTo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24" name="Shape 24"/>
            <p:cNvGrpSpPr/>
            <p:nvPr/>
          </p:nvGrpSpPr>
          <p:grpSpPr>
            <a:xfrm>
              <a:off x="10058402" y="58740"/>
              <a:ext cx="579967" cy="407987"/>
              <a:chOff x="6994525" y="2886075"/>
              <a:chExt cx="2900362" cy="2708275"/>
            </a:xfrm>
          </p:grpSpPr>
          <p:sp>
            <p:nvSpPr>
              <p:cNvPr id="25" name="Shape 25"/>
              <p:cNvSpPr/>
              <p:nvPr/>
            </p:nvSpPr>
            <p:spPr>
              <a:xfrm>
                <a:off x="6994525" y="2886075"/>
                <a:ext cx="2900362" cy="2708275"/>
              </a:xfrm>
              <a:custGeom>
                <a:avLst/>
                <a:gdLst/>
                <a:ahLst/>
                <a:cxnLst/>
                <a:rect l="0" t="0" r="0" b="0"/>
                <a:pathLst>
                  <a:path w="3289" h="3071" extrusionOk="0">
                    <a:moveTo>
                      <a:pt x="1248" y="49"/>
                    </a:moveTo>
                    <a:cubicBezTo>
                      <a:pt x="1289" y="65"/>
                      <a:pt x="1344" y="186"/>
                      <a:pt x="1347" y="226"/>
                    </a:cubicBezTo>
                    <a:cubicBezTo>
                      <a:pt x="1349" y="265"/>
                      <a:pt x="1284" y="268"/>
                      <a:pt x="1261" y="284"/>
                    </a:cubicBezTo>
                    <a:cubicBezTo>
                      <a:pt x="1237" y="301"/>
                      <a:pt x="1208" y="310"/>
                      <a:pt x="1205" y="326"/>
                    </a:cubicBezTo>
                    <a:cubicBezTo>
                      <a:pt x="1203" y="343"/>
                      <a:pt x="1233" y="365"/>
                      <a:pt x="1246" y="384"/>
                    </a:cubicBezTo>
                    <a:cubicBezTo>
                      <a:pt x="1260" y="403"/>
                      <a:pt x="1259" y="429"/>
                      <a:pt x="1288" y="443"/>
                    </a:cubicBezTo>
                    <a:cubicBezTo>
                      <a:pt x="1316" y="457"/>
                      <a:pt x="1373" y="443"/>
                      <a:pt x="1418" y="467"/>
                    </a:cubicBezTo>
                    <a:cubicBezTo>
                      <a:pt x="1463" y="490"/>
                      <a:pt x="1528" y="541"/>
                      <a:pt x="1559" y="587"/>
                    </a:cubicBezTo>
                    <a:cubicBezTo>
                      <a:pt x="1591" y="633"/>
                      <a:pt x="1603" y="703"/>
                      <a:pt x="1607" y="742"/>
                    </a:cubicBezTo>
                    <a:cubicBezTo>
                      <a:pt x="1612" y="781"/>
                      <a:pt x="1584" y="802"/>
                      <a:pt x="1584" y="821"/>
                    </a:cubicBezTo>
                    <a:cubicBezTo>
                      <a:pt x="1583" y="841"/>
                      <a:pt x="1587" y="850"/>
                      <a:pt x="1601" y="859"/>
                    </a:cubicBezTo>
                    <a:cubicBezTo>
                      <a:pt x="1615" y="869"/>
                      <a:pt x="1643" y="878"/>
                      <a:pt x="1666" y="877"/>
                    </a:cubicBezTo>
                    <a:cubicBezTo>
                      <a:pt x="1689" y="875"/>
                      <a:pt x="1672" y="917"/>
                      <a:pt x="1738" y="852"/>
                    </a:cubicBezTo>
                    <a:cubicBezTo>
                      <a:pt x="1805" y="788"/>
                      <a:pt x="1970" y="592"/>
                      <a:pt x="2066" y="492"/>
                    </a:cubicBezTo>
                    <a:cubicBezTo>
                      <a:pt x="2162" y="391"/>
                      <a:pt x="2216" y="318"/>
                      <a:pt x="2314" y="250"/>
                    </a:cubicBezTo>
                    <a:cubicBezTo>
                      <a:pt x="2411" y="182"/>
                      <a:pt x="2536" y="97"/>
                      <a:pt x="2652" y="84"/>
                    </a:cubicBezTo>
                    <a:cubicBezTo>
                      <a:pt x="2767" y="70"/>
                      <a:pt x="2916" y="104"/>
                      <a:pt x="3008" y="166"/>
                    </a:cubicBezTo>
                    <a:cubicBezTo>
                      <a:pt x="3100" y="229"/>
                      <a:pt x="3160" y="356"/>
                      <a:pt x="3203" y="459"/>
                    </a:cubicBezTo>
                    <a:cubicBezTo>
                      <a:pt x="3247" y="563"/>
                      <a:pt x="3257" y="627"/>
                      <a:pt x="3268" y="784"/>
                    </a:cubicBezTo>
                    <a:cubicBezTo>
                      <a:pt x="3279" y="941"/>
                      <a:pt x="3268" y="1212"/>
                      <a:pt x="3268" y="1402"/>
                    </a:cubicBezTo>
                    <a:cubicBezTo>
                      <a:pt x="3268" y="1592"/>
                      <a:pt x="3289" y="1809"/>
                      <a:pt x="3268" y="1923"/>
                    </a:cubicBezTo>
                    <a:cubicBezTo>
                      <a:pt x="3246" y="2037"/>
                      <a:pt x="3246" y="2009"/>
                      <a:pt x="3138" y="2085"/>
                    </a:cubicBezTo>
                    <a:cubicBezTo>
                      <a:pt x="3030" y="2161"/>
                      <a:pt x="2862" y="2237"/>
                      <a:pt x="2618" y="2378"/>
                    </a:cubicBezTo>
                    <a:cubicBezTo>
                      <a:pt x="2375" y="2519"/>
                      <a:pt x="1854" y="2828"/>
                      <a:pt x="1676" y="2931"/>
                    </a:cubicBezTo>
                    <a:cubicBezTo>
                      <a:pt x="1498" y="3034"/>
                      <a:pt x="1596" y="2982"/>
                      <a:pt x="1546" y="2996"/>
                    </a:cubicBezTo>
                    <a:cubicBezTo>
                      <a:pt x="1496" y="3010"/>
                      <a:pt x="1501" y="3071"/>
                      <a:pt x="1374" y="3015"/>
                    </a:cubicBezTo>
                    <a:cubicBezTo>
                      <a:pt x="1247" y="2959"/>
                      <a:pt x="966" y="2776"/>
                      <a:pt x="784" y="2659"/>
                    </a:cubicBezTo>
                    <a:cubicBezTo>
                      <a:pt x="601" y="2542"/>
                      <a:pt x="400" y="2414"/>
                      <a:pt x="278" y="2313"/>
                    </a:cubicBezTo>
                    <a:cubicBezTo>
                      <a:pt x="157" y="2212"/>
                      <a:pt x="94" y="2150"/>
                      <a:pt x="51" y="2053"/>
                    </a:cubicBezTo>
                    <a:cubicBezTo>
                      <a:pt x="8" y="1955"/>
                      <a:pt x="0" y="1821"/>
                      <a:pt x="18" y="1728"/>
                    </a:cubicBezTo>
                    <a:cubicBezTo>
                      <a:pt x="37" y="1635"/>
                      <a:pt x="94" y="1560"/>
                      <a:pt x="165" y="1495"/>
                    </a:cubicBezTo>
                    <a:cubicBezTo>
                      <a:pt x="235" y="1429"/>
                      <a:pt x="309" y="1385"/>
                      <a:pt x="441" y="1337"/>
                    </a:cubicBezTo>
                    <a:cubicBezTo>
                      <a:pt x="574" y="1289"/>
                      <a:pt x="820" y="1242"/>
                      <a:pt x="961" y="1207"/>
                    </a:cubicBezTo>
                    <a:cubicBezTo>
                      <a:pt x="1102" y="1172"/>
                      <a:pt x="1228" y="1160"/>
                      <a:pt x="1288" y="1128"/>
                    </a:cubicBezTo>
                    <a:cubicBezTo>
                      <a:pt x="1291" y="1124"/>
                      <a:pt x="1319" y="1011"/>
                      <a:pt x="1319" y="1012"/>
                    </a:cubicBezTo>
                    <a:cubicBezTo>
                      <a:pt x="1219" y="980"/>
                      <a:pt x="1232" y="980"/>
                      <a:pt x="1188" y="947"/>
                    </a:cubicBezTo>
                    <a:cubicBezTo>
                      <a:pt x="1147" y="913"/>
                      <a:pt x="1093" y="867"/>
                      <a:pt x="1074" y="811"/>
                    </a:cubicBezTo>
                    <a:cubicBezTo>
                      <a:pt x="1056" y="755"/>
                      <a:pt x="1067" y="656"/>
                      <a:pt x="1074" y="611"/>
                    </a:cubicBezTo>
                    <a:cubicBezTo>
                      <a:pt x="1082" y="567"/>
                      <a:pt x="1118" y="564"/>
                      <a:pt x="1119" y="543"/>
                    </a:cubicBezTo>
                    <a:cubicBezTo>
                      <a:pt x="1121" y="521"/>
                      <a:pt x="1096" y="502"/>
                      <a:pt x="1082" y="481"/>
                    </a:cubicBezTo>
                    <a:cubicBezTo>
                      <a:pt x="1067" y="459"/>
                      <a:pt x="1064" y="411"/>
                      <a:pt x="1034" y="412"/>
                    </a:cubicBezTo>
                    <a:cubicBezTo>
                      <a:pt x="1003" y="414"/>
                      <a:pt x="935" y="505"/>
                      <a:pt x="896" y="492"/>
                    </a:cubicBezTo>
                    <a:cubicBezTo>
                      <a:pt x="857" y="478"/>
                      <a:pt x="794" y="371"/>
                      <a:pt x="799" y="329"/>
                    </a:cubicBezTo>
                    <a:cubicBezTo>
                      <a:pt x="804" y="287"/>
                      <a:pt x="917" y="274"/>
                      <a:pt x="927" y="236"/>
                    </a:cubicBezTo>
                    <a:cubicBezTo>
                      <a:pt x="937" y="198"/>
                      <a:pt x="842" y="137"/>
                      <a:pt x="858" y="99"/>
                    </a:cubicBezTo>
                    <a:cubicBezTo>
                      <a:pt x="874" y="60"/>
                      <a:pt x="986" y="0"/>
                      <a:pt x="1026" y="3"/>
                    </a:cubicBezTo>
                    <a:cubicBezTo>
                      <a:pt x="1066" y="7"/>
                      <a:pt x="1061" y="112"/>
                      <a:pt x="1099" y="120"/>
                    </a:cubicBezTo>
                    <a:cubicBezTo>
                      <a:pt x="1136" y="127"/>
                      <a:pt x="1217" y="64"/>
                      <a:pt x="1248" y="49"/>
                    </a:cubicBez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6994525" y="2886075"/>
                <a:ext cx="2900362" cy="2708275"/>
              </a:xfrm>
              <a:custGeom>
                <a:avLst/>
                <a:gdLst/>
                <a:ahLst/>
                <a:cxnLst/>
                <a:rect l="0" t="0" r="0" b="0"/>
                <a:pathLst>
                  <a:path w="1827" h="1706" extrusionOk="0">
                    <a:moveTo>
                      <a:pt x="693" y="27"/>
                    </a:moveTo>
                    <a:cubicBezTo>
                      <a:pt x="716" y="36"/>
                      <a:pt x="747" y="103"/>
                      <a:pt x="748" y="125"/>
                    </a:cubicBezTo>
                    <a:cubicBezTo>
                      <a:pt x="749" y="147"/>
                      <a:pt x="713" y="148"/>
                      <a:pt x="701" y="157"/>
                    </a:cubicBezTo>
                    <a:cubicBezTo>
                      <a:pt x="687" y="167"/>
                      <a:pt x="671" y="172"/>
                      <a:pt x="670" y="181"/>
                    </a:cubicBezTo>
                    <a:cubicBezTo>
                      <a:pt x="668" y="190"/>
                      <a:pt x="685" y="202"/>
                      <a:pt x="692" y="213"/>
                    </a:cubicBezTo>
                    <a:cubicBezTo>
                      <a:pt x="700" y="223"/>
                      <a:pt x="700" y="238"/>
                      <a:pt x="716" y="246"/>
                    </a:cubicBezTo>
                    <a:cubicBezTo>
                      <a:pt x="731" y="253"/>
                      <a:pt x="763" y="246"/>
                      <a:pt x="788" y="259"/>
                    </a:cubicBezTo>
                    <a:cubicBezTo>
                      <a:pt x="813" y="272"/>
                      <a:pt x="849" y="300"/>
                      <a:pt x="866" y="326"/>
                    </a:cubicBezTo>
                    <a:cubicBezTo>
                      <a:pt x="884" y="351"/>
                      <a:pt x="891" y="390"/>
                      <a:pt x="893" y="412"/>
                    </a:cubicBezTo>
                    <a:cubicBezTo>
                      <a:pt x="896" y="433"/>
                      <a:pt x="880" y="445"/>
                      <a:pt x="880" y="456"/>
                    </a:cubicBezTo>
                    <a:cubicBezTo>
                      <a:pt x="879" y="467"/>
                      <a:pt x="882" y="472"/>
                      <a:pt x="889" y="477"/>
                    </a:cubicBezTo>
                    <a:cubicBezTo>
                      <a:pt x="897" y="482"/>
                      <a:pt x="913" y="487"/>
                      <a:pt x="926" y="487"/>
                    </a:cubicBezTo>
                    <a:cubicBezTo>
                      <a:pt x="938" y="486"/>
                      <a:pt x="929" y="509"/>
                      <a:pt x="966" y="473"/>
                    </a:cubicBezTo>
                    <a:cubicBezTo>
                      <a:pt x="1003" y="437"/>
                      <a:pt x="1094" y="328"/>
                      <a:pt x="1148" y="273"/>
                    </a:cubicBezTo>
                    <a:cubicBezTo>
                      <a:pt x="1201" y="217"/>
                      <a:pt x="1231" y="176"/>
                      <a:pt x="1285" y="138"/>
                    </a:cubicBezTo>
                    <a:cubicBezTo>
                      <a:pt x="1339" y="101"/>
                      <a:pt x="1409" y="53"/>
                      <a:pt x="1473" y="46"/>
                    </a:cubicBezTo>
                    <a:cubicBezTo>
                      <a:pt x="1537" y="38"/>
                      <a:pt x="1620" y="57"/>
                      <a:pt x="1671" y="92"/>
                    </a:cubicBezTo>
                    <a:cubicBezTo>
                      <a:pt x="1722" y="127"/>
                      <a:pt x="1755" y="197"/>
                      <a:pt x="1779" y="255"/>
                    </a:cubicBezTo>
                    <a:cubicBezTo>
                      <a:pt x="1803" y="312"/>
                      <a:pt x="1809" y="348"/>
                      <a:pt x="1815" y="435"/>
                    </a:cubicBezTo>
                    <a:cubicBezTo>
                      <a:pt x="1821" y="522"/>
                      <a:pt x="1815" y="673"/>
                      <a:pt x="1815" y="778"/>
                    </a:cubicBezTo>
                    <a:cubicBezTo>
                      <a:pt x="1815" y="884"/>
                      <a:pt x="1827" y="1004"/>
                      <a:pt x="1815" y="1068"/>
                    </a:cubicBezTo>
                    <a:cubicBezTo>
                      <a:pt x="1803" y="1131"/>
                      <a:pt x="1803" y="1116"/>
                      <a:pt x="1743" y="1158"/>
                    </a:cubicBezTo>
                    <a:cubicBezTo>
                      <a:pt x="1683" y="1200"/>
                      <a:pt x="1590" y="1242"/>
                      <a:pt x="1454" y="1321"/>
                    </a:cubicBezTo>
                    <a:cubicBezTo>
                      <a:pt x="1319" y="1399"/>
                      <a:pt x="1030" y="1571"/>
                      <a:pt x="931" y="1628"/>
                    </a:cubicBezTo>
                    <a:cubicBezTo>
                      <a:pt x="832" y="1685"/>
                      <a:pt x="887" y="1656"/>
                      <a:pt x="859" y="1664"/>
                    </a:cubicBezTo>
                    <a:cubicBezTo>
                      <a:pt x="831" y="1672"/>
                      <a:pt x="834" y="1706"/>
                      <a:pt x="763" y="1674"/>
                    </a:cubicBezTo>
                    <a:cubicBezTo>
                      <a:pt x="693" y="1643"/>
                      <a:pt x="537" y="1542"/>
                      <a:pt x="436" y="1477"/>
                    </a:cubicBezTo>
                    <a:cubicBezTo>
                      <a:pt x="334" y="1412"/>
                      <a:pt x="223" y="1341"/>
                      <a:pt x="155" y="1284"/>
                    </a:cubicBezTo>
                    <a:cubicBezTo>
                      <a:pt x="88" y="1228"/>
                      <a:pt x="53" y="1194"/>
                      <a:pt x="29" y="1140"/>
                    </a:cubicBezTo>
                    <a:cubicBezTo>
                      <a:pt x="5" y="1086"/>
                      <a:pt x="0" y="1011"/>
                      <a:pt x="10" y="959"/>
                    </a:cubicBezTo>
                    <a:cubicBezTo>
                      <a:pt x="21" y="908"/>
                      <a:pt x="53" y="866"/>
                      <a:pt x="92" y="830"/>
                    </a:cubicBezTo>
                    <a:cubicBezTo>
                      <a:pt x="131" y="793"/>
                      <a:pt x="172" y="769"/>
                      <a:pt x="245" y="742"/>
                    </a:cubicBezTo>
                    <a:cubicBezTo>
                      <a:pt x="319" y="716"/>
                      <a:pt x="456" y="689"/>
                      <a:pt x="534" y="670"/>
                    </a:cubicBezTo>
                    <a:cubicBezTo>
                      <a:pt x="612" y="651"/>
                      <a:pt x="682" y="644"/>
                      <a:pt x="716" y="626"/>
                    </a:cubicBezTo>
                    <a:cubicBezTo>
                      <a:pt x="717" y="624"/>
                      <a:pt x="733" y="561"/>
                      <a:pt x="733" y="562"/>
                    </a:cubicBezTo>
                    <a:cubicBezTo>
                      <a:pt x="677" y="544"/>
                      <a:pt x="685" y="544"/>
                      <a:pt x="660" y="526"/>
                    </a:cubicBezTo>
                    <a:cubicBezTo>
                      <a:pt x="637" y="507"/>
                      <a:pt x="607" y="481"/>
                      <a:pt x="597" y="450"/>
                    </a:cubicBezTo>
                    <a:cubicBezTo>
                      <a:pt x="587" y="419"/>
                      <a:pt x="593" y="364"/>
                      <a:pt x="597" y="339"/>
                    </a:cubicBezTo>
                    <a:cubicBezTo>
                      <a:pt x="601" y="315"/>
                      <a:pt x="621" y="313"/>
                      <a:pt x="622" y="301"/>
                    </a:cubicBezTo>
                    <a:cubicBezTo>
                      <a:pt x="623" y="289"/>
                      <a:pt x="609" y="278"/>
                      <a:pt x="601" y="267"/>
                    </a:cubicBezTo>
                    <a:cubicBezTo>
                      <a:pt x="593" y="255"/>
                      <a:pt x="591" y="228"/>
                      <a:pt x="575" y="228"/>
                    </a:cubicBezTo>
                    <a:cubicBezTo>
                      <a:pt x="557" y="230"/>
                      <a:pt x="520" y="280"/>
                      <a:pt x="498" y="273"/>
                    </a:cubicBezTo>
                    <a:cubicBezTo>
                      <a:pt x="476" y="265"/>
                      <a:pt x="441" y="206"/>
                      <a:pt x="444" y="182"/>
                    </a:cubicBezTo>
                    <a:cubicBezTo>
                      <a:pt x="447" y="159"/>
                      <a:pt x="510" y="152"/>
                      <a:pt x="515" y="131"/>
                    </a:cubicBezTo>
                    <a:cubicBezTo>
                      <a:pt x="521" y="110"/>
                      <a:pt x="468" y="76"/>
                      <a:pt x="477" y="55"/>
                    </a:cubicBezTo>
                    <a:cubicBezTo>
                      <a:pt x="486" y="33"/>
                      <a:pt x="548" y="0"/>
                      <a:pt x="570" y="1"/>
                    </a:cubicBezTo>
                    <a:cubicBezTo>
                      <a:pt x="592" y="3"/>
                      <a:pt x="590" y="62"/>
                      <a:pt x="611" y="66"/>
                    </a:cubicBezTo>
                    <a:cubicBezTo>
                      <a:pt x="631" y="70"/>
                      <a:pt x="676" y="35"/>
                      <a:pt x="693" y="27"/>
                    </a:cubicBezTo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27" name="Shape 27"/>
            <p:cNvGrpSpPr/>
            <p:nvPr/>
          </p:nvGrpSpPr>
          <p:grpSpPr>
            <a:xfrm>
              <a:off x="10697635" y="44450"/>
              <a:ext cx="442383" cy="417512"/>
              <a:chOff x="10191750" y="2786062"/>
              <a:chExt cx="2211387" cy="2778125"/>
            </a:xfrm>
          </p:grpSpPr>
          <p:sp>
            <p:nvSpPr>
              <p:cNvPr id="28" name="Shape 28"/>
              <p:cNvSpPr/>
              <p:nvPr/>
            </p:nvSpPr>
            <p:spPr>
              <a:xfrm>
                <a:off x="10191750" y="2786062"/>
                <a:ext cx="2211387" cy="2778125"/>
              </a:xfrm>
              <a:custGeom>
                <a:avLst/>
                <a:gdLst/>
                <a:ahLst/>
                <a:cxnLst/>
                <a:rect l="0" t="0" r="0" b="0"/>
                <a:pathLst>
                  <a:path w="1254" h="1575" extrusionOk="0">
                    <a:moveTo>
                      <a:pt x="238" y="94"/>
                    </a:moveTo>
                    <a:cubicBezTo>
                      <a:pt x="206" y="75"/>
                      <a:pt x="168" y="61"/>
                      <a:pt x="130" y="51"/>
                    </a:cubicBezTo>
                    <a:cubicBezTo>
                      <a:pt x="92" y="41"/>
                      <a:pt x="61" y="36"/>
                      <a:pt x="12" y="36"/>
                    </a:cubicBezTo>
                    <a:cubicBezTo>
                      <a:pt x="9" y="75"/>
                      <a:pt x="7" y="0"/>
                      <a:pt x="6" y="86"/>
                    </a:cubicBezTo>
                    <a:cubicBezTo>
                      <a:pt x="5" y="172"/>
                      <a:pt x="6" y="440"/>
                      <a:pt x="6" y="552"/>
                    </a:cubicBezTo>
                    <a:cubicBezTo>
                      <a:pt x="7" y="665"/>
                      <a:pt x="5" y="684"/>
                      <a:pt x="9" y="761"/>
                    </a:cubicBezTo>
                    <a:cubicBezTo>
                      <a:pt x="14" y="838"/>
                      <a:pt x="0" y="920"/>
                      <a:pt x="32" y="1013"/>
                    </a:cubicBezTo>
                    <a:cubicBezTo>
                      <a:pt x="65" y="1106"/>
                      <a:pt x="125" y="1233"/>
                      <a:pt x="203" y="1317"/>
                    </a:cubicBezTo>
                    <a:cubicBezTo>
                      <a:pt x="281" y="1401"/>
                      <a:pt x="411" y="1478"/>
                      <a:pt x="499" y="1520"/>
                    </a:cubicBezTo>
                    <a:cubicBezTo>
                      <a:pt x="586" y="1561"/>
                      <a:pt x="642" y="1558"/>
                      <a:pt x="727" y="1566"/>
                    </a:cubicBezTo>
                    <a:cubicBezTo>
                      <a:pt x="813" y="1575"/>
                      <a:pt x="926" y="1572"/>
                      <a:pt x="1014" y="1572"/>
                    </a:cubicBezTo>
                    <a:cubicBezTo>
                      <a:pt x="1102" y="1572"/>
                      <a:pt x="1208" y="1572"/>
                      <a:pt x="1253" y="1568"/>
                    </a:cubicBezTo>
                    <a:cubicBezTo>
                      <a:pt x="1249" y="1502"/>
                      <a:pt x="1254" y="1552"/>
                      <a:pt x="1251" y="1526"/>
                    </a:cubicBezTo>
                    <a:cubicBezTo>
                      <a:pt x="1247" y="1500"/>
                      <a:pt x="1243" y="1446"/>
                      <a:pt x="1231" y="1411"/>
                    </a:cubicBezTo>
                    <a:cubicBezTo>
                      <a:pt x="1220" y="1376"/>
                      <a:pt x="1203" y="1343"/>
                      <a:pt x="1181" y="1316"/>
                    </a:cubicBezTo>
                    <a:cubicBezTo>
                      <a:pt x="1160" y="1288"/>
                      <a:pt x="1132" y="1265"/>
                      <a:pt x="1101" y="1246"/>
                    </a:cubicBezTo>
                    <a:cubicBezTo>
                      <a:pt x="1070" y="1227"/>
                      <a:pt x="1033" y="1209"/>
                      <a:pt x="994" y="1200"/>
                    </a:cubicBezTo>
                    <a:cubicBezTo>
                      <a:pt x="956" y="1191"/>
                      <a:pt x="919" y="1195"/>
                      <a:pt x="869" y="1192"/>
                    </a:cubicBezTo>
                    <a:cubicBezTo>
                      <a:pt x="818" y="1189"/>
                      <a:pt x="745" y="1196"/>
                      <a:pt x="693" y="1183"/>
                    </a:cubicBezTo>
                    <a:cubicBezTo>
                      <a:pt x="640" y="1170"/>
                      <a:pt x="592" y="1142"/>
                      <a:pt x="551" y="1111"/>
                    </a:cubicBezTo>
                    <a:cubicBezTo>
                      <a:pt x="511" y="1080"/>
                      <a:pt x="470" y="1031"/>
                      <a:pt x="447" y="996"/>
                    </a:cubicBezTo>
                    <a:cubicBezTo>
                      <a:pt x="425" y="961"/>
                      <a:pt x="425" y="939"/>
                      <a:pt x="417" y="903"/>
                    </a:cubicBezTo>
                    <a:cubicBezTo>
                      <a:pt x="409" y="867"/>
                      <a:pt x="401" y="864"/>
                      <a:pt x="399" y="779"/>
                    </a:cubicBezTo>
                    <a:cubicBezTo>
                      <a:pt x="398" y="693"/>
                      <a:pt x="410" y="477"/>
                      <a:pt x="406" y="390"/>
                    </a:cubicBezTo>
                    <a:cubicBezTo>
                      <a:pt x="402" y="303"/>
                      <a:pt x="392" y="295"/>
                      <a:pt x="378" y="257"/>
                    </a:cubicBezTo>
                    <a:cubicBezTo>
                      <a:pt x="364" y="220"/>
                      <a:pt x="344" y="193"/>
                      <a:pt x="321" y="166"/>
                    </a:cubicBezTo>
                    <a:cubicBezTo>
                      <a:pt x="298" y="139"/>
                      <a:pt x="271" y="112"/>
                      <a:pt x="238" y="94"/>
                    </a:cubicBez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10191750" y="2786062"/>
                <a:ext cx="2211387" cy="2778125"/>
              </a:xfrm>
              <a:custGeom>
                <a:avLst/>
                <a:gdLst/>
                <a:ahLst/>
                <a:cxnLst/>
                <a:rect l="0" t="0" r="0" b="0"/>
                <a:pathLst>
                  <a:path w="1393" h="1750" extrusionOk="0">
                    <a:moveTo>
                      <a:pt x="265" y="105"/>
                    </a:moveTo>
                    <a:cubicBezTo>
                      <a:pt x="229" y="84"/>
                      <a:pt x="187" y="68"/>
                      <a:pt x="145" y="57"/>
                    </a:cubicBezTo>
                    <a:cubicBezTo>
                      <a:pt x="103" y="46"/>
                      <a:pt x="68" y="40"/>
                      <a:pt x="14" y="40"/>
                    </a:cubicBezTo>
                    <a:cubicBezTo>
                      <a:pt x="10" y="84"/>
                      <a:pt x="8" y="0"/>
                      <a:pt x="7" y="96"/>
                    </a:cubicBezTo>
                    <a:cubicBezTo>
                      <a:pt x="6" y="191"/>
                      <a:pt x="7" y="489"/>
                      <a:pt x="7" y="614"/>
                    </a:cubicBezTo>
                    <a:cubicBezTo>
                      <a:pt x="8" y="739"/>
                      <a:pt x="6" y="760"/>
                      <a:pt x="10" y="846"/>
                    </a:cubicBezTo>
                    <a:cubicBezTo>
                      <a:pt x="16" y="931"/>
                      <a:pt x="0" y="1022"/>
                      <a:pt x="36" y="1126"/>
                    </a:cubicBezTo>
                    <a:cubicBezTo>
                      <a:pt x="73" y="1229"/>
                      <a:pt x="139" y="1370"/>
                      <a:pt x="226" y="1464"/>
                    </a:cubicBezTo>
                    <a:cubicBezTo>
                      <a:pt x="313" y="1557"/>
                      <a:pt x="457" y="1642"/>
                      <a:pt x="555" y="1689"/>
                    </a:cubicBezTo>
                    <a:cubicBezTo>
                      <a:pt x="651" y="1735"/>
                      <a:pt x="713" y="1731"/>
                      <a:pt x="808" y="1740"/>
                    </a:cubicBezTo>
                    <a:cubicBezTo>
                      <a:pt x="903" y="1750"/>
                      <a:pt x="1029" y="1747"/>
                      <a:pt x="1127" y="1747"/>
                    </a:cubicBezTo>
                    <a:cubicBezTo>
                      <a:pt x="1224" y="1747"/>
                      <a:pt x="1342" y="1747"/>
                      <a:pt x="1392" y="1742"/>
                    </a:cubicBezTo>
                    <a:cubicBezTo>
                      <a:pt x="1388" y="1669"/>
                      <a:pt x="1393" y="1725"/>
                      <a:pt x="1390" y="1696"/>
                    </a:cubicBezTo>
                    <a:cubicBezTo>
                      <a:pt x="1385" y="1667"/>
                      <a:pt x="1381" y="1607"/>
                      <a:pt x="1368" y="1568"/>
                    </a:cubicBezTo>
                    <a:cubicBezTo>
                      <a:pt x="1355" y="1529"/>
                      <a:pt x="1336" y="1492"/>
                      <a:pt x="1312" y="1462"/>
                    </a:cubicBezTo>
                    <a:cubicBezTo>
                      <a:pt x="1289" y="1431"/>
                      <a:pt x="1258" y="1406"/>
                      <a:pt x="1223" y="1385"/>
                    </a:cubicBezTo>
                    <a:cubicBezTo>
                      <a:pt x="1189" y="1364"/>
                      <a:pt x="1148" y="1344"/>
                      <a:pt x="1104" y="1334"/>
                    </a:cubicBezTo>
                    <a:cubicBezTo>
                      <a:pt x="1062" y="1324"/>
                      <a:pt x="1021" y="1328"/>
                      <a:pt x="966" y="1325"/>
                    </a:cubicBezTo>
                    <a:cubicBezTo>
                      <a:pt x="909" y="1321"/>
                      <a:pt x="828" y="1329"/>
                      <a:pt x="770" y="1315"/>
                    </a:cubicBezTo>
                    <a:cubicBezTo>
                      <a:pt x="711" y="1300"/>
                      <a:pt x="658" y="1269"/>
                      <a:pt x="612" y="1235"/>
                    </a:cubicBezTo>
                    <a:cubicBezTo>
                      <a:pt x="568" y="1200"/>
                      <a:pt x="522" y="1146"/>
                      <a:pt x="497" y="1107"/>
                    </a:cubicBezTo>
                    <a:cubicBezTo>
                      <a:pt x="472" y="1068"/>
                      <a:pt x="472" y="1044"/>
                      <a:pt x="464" y="1004"/>
                    </a:cubicBezTo>
                    <a:cubicBezTo>
                      <a:pt x="455" y="964"/>
                      <a:pt x="446" y="960"/>
                      <a:pt x="444" y="866"/>
                    </a:cubicBezTo>
                    <a:cubicBezTo>
                      <a:pt x="442" y="770"/>
                      <a:pt x="456" y="530"/>
                      <a:pt x="451" y="434"/>
                    </a:cubicBezTo>
                    <a:cubicBezTo>
                      <a:pt x="447" y="337"/>
                      <a:pt x="436" y="328"/>
                      <a:pt x="420" y="286"/>
                    </a:cubicBezTo>
                    <a:cubicBezTo>
                      <a:pt x="405" y="245"/>
                      <a:pt x="382" y="215"/>
                      <a:pt x="357" y="185"/>
                    </a:cubicBezTo>
                    <a:cubicBezTo>
                      <a:pt x="331" y="155"/>
                      <a:pt x="301" y="125"/>
                      <a:pt x="265" y="105"/>
                    </a:cubicBezTo>
                  </a:path>
                </a:pathLst>
              </a:custGeom>
              <a:solidFill>
                <a:schemeClr val="lt1"/>
              </a:solidFill>
              <a:ln w="111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30" name="Shape 30"/>
            <p:cNvGrpSpPr/>
            <p:nvPr/>
          </p:nvGrpSpPr>
          <p:grpSpPr>
            <a:xfrm>
              <a:off x="11199285" y="58737"/>
              <a:ext cx="442383" cy="417512"/>
              <a:chOff x="12690475" y="2886075"/>
              <a:chExt cx="2212975" cy="2776537"/>
            </a:xfrm>
          </p:grpSpPr>
          <p:sp>
            <p:nvSpPr>
              <p:cNvPr id="31" name="Shape 31"/>
              <p:cNvSpPr/>
              <p:nvPr/>
            </p:nvSpPr>
            <p:spPr>
              <a:xfrm>
                <a:off x="12690475" y="2886075"/>
                <a:ext cx="2212975" cy="2776537"/>
              </a:xfrm>
              <a:custGeom>
                <a:avLst/>
                <a:gdLst/>
                <a:ahLst/>
                <a:cxnLst/>
                <a:rect l="0" t="0" r="0" b="0"/>
                <a:pathLst>
                  <a:path w="1255" h="1575" extrusionOk="0">
                    <a:moveTo>
                      <a:pt x="238" y="1481"/>
                    </a:moveTo>
                    <a:cubicBezTo>
                      <a:pt x="206" y="1500"/>
                      <a:pt x="168" y="1514"/>
                      <a:pt x="130" y="1524"/>
                    </a:cubicBezTo>
                    <a:cubicBezTo>
                      <a:pt x="92" y="1534"/>
                      <a:pt x="60" y="1539"/>
                      <a:pt x="12" y="1539"/>
                    </a:cubicBezTo>
                    <a:cubicBezTo>
                      <a:pt x="8" y="1500"/>
                      <a:pt x="7" y="1575"/>
                      <a:pt x="6" y="1489"/>
                    </a:cubicBezTo>
                    <a:cubicBezTo>
                      <a:pt x="5" y="1403"/>
                      <a:pt x="6" y="1135"/>
                      <a:pt x="6" y="1023"/>
                    </a:cubicBezTo>
                    <a:cubicBezTo>
                      <a:pt x="6" y="910"/>
                      <a:pt x="5" y="891"/>
                      <a:pt x="9" y="814"/>
                    </a:cubicBezTo>
                    <a:cubicBezTo>
                      <a:pt x="13" y="737"/>
                      <a:pt x="0" y="655"/>
                      <a:pt x="32" y="562"/>
                    </a:cubicBezTo>
                    <a:cubicBezTo>
                      <a:pt x="64" y="469"/>
                      <a:pt x="125" y="342"/>
                      <a:pt x="203" y="258"/>
                    </a:cubicBezTo>
                    <a:cubicBezTo>
                      <a:pt x="281" y="174"/>
                      <a:pt x="411" y="97"/>
                      <a:pt x="499" y="55"/>
                    </a:cubicBezTo>
                    <a:cubicBezTo>
                      <a:pt x="586" y="14"/>
                      <a:pt x="642" y="18"/>
                      <a:pt x="728" y="9"/>
                    </a:cubicBezTo>
                    <a:cubicBezTo>
                      <a:pt x="813" y="0"/>
                      <a:pt x="927" y="3"/>
                      <a:pt x="1015" y="3"/>
                    </a:cubicBezTo>
                    <a:cubicBezTo>
                      <a:pt x="1102" y="3"/>
                      <a:pt x="1208" y="3"/>
                      <a:pt x="1254" y="7"/>
                    </a:cubicBezTo>
                    <a:cubicBezTo>
                      <a:pt x="1249" y="73"/>
                      <a:pt x="1255" y="23"/>
                      <a:pt x="1251" y="49"/>
                    </a:cubicBezTo>
                    <a:cubicBezTo>
                      <a:pt x="1248" y="75"/>
                      <a:pt x="1243" y="129"/>
                      <a:pt x="1232" y="164"/>
                    </a:cubicBezTo>
                    <a:cubicBezTo>
                      <a:pt x="1220" y="199"/>
                      <a:pt x="1204" y="232"/>
                      <a:pt x="1182" y="259"/>
                    </a:cubicBezTo>
                    <a:cubicBezTo>
                      <a:pt x="1160" y="287"/>
                      <a:pt x="1133" y="310"/>
                      <a:pt x="1101" y="329"/>
                    </a:cubicBezTo>
                    <a:cubicBezTo>
                      <a:pt x="1070" y="348"/>
                      <a:pt x="1034" y="366"/>
                      <a:pt x="995" y="375"/>
                    </a:cubicBezTo>
                    <a:cubicBezTo>
                      <a:pt x="956" y="384"/>
                      <a:pt x="919" y="380"/>
                      <a:pt x="869" y="383"/>
                    </a:cubicBezTo>
                    <a:cubicBezTo>
                      <a:pt x="819" y="386"/>
                      <a:pt x="746" y="379"/>
                      <a:pt x="693" y="392"/>
                    </a:cubicBezTo>
                    <a:cubicBezTo>
                      <a:pt x="640" y="405"/>
                      <a:pt x="592" y="433"/>
                      <a:pt x="552" y="464"/>
                    </a:cubicBezTo>
                    <a:cubicBezTo>
                      <a:pt x="511" y="495"/>
                      <a:pt x="470" y="544"/>
                      <a:pt x="447" y="579"/>
                    </a:cubicBezTo>
                    <a:cubicBezTo>
                      <a:pt x="425" y="614"/>
                      <a:pt x="425" y="636"/>
                      <a:pt x="417" y="672"/>
                    </a:cubicBezTo>
                    <a:cubicBezTo>
                      <a:pt x="409" y="709"/>
                      <a:pt x="401" y="711"/>
                      <a:pt x="399" y="796"/>
                    </a:cubicBezTo>
                    <a:cubicBezTo>
                      <a:pt x="398" y="882"/>
                      <a:pt x="410" y="1098"/>
                      <a:pt x="406" y="1185"/>
                    </a:cubicBezTo>
                    <a:cubicBezTo>
                      <a:pt x="402" y="1272"/>
                      <a:pt x="392" y="1280"/>
                      <a:pt x="378" y="1318"/>
                    </a:cubicBezTo>
                    <a:cubicBezTo>
                      <a:pt x="364" y="1355"/>
                      <a:pt x="344" y="1382"/>
                      <a:pt x="321" y="1409"/>
                    </a:cubicBezTo>
                    <a:cubicBezTo>
                      <a:pt x="298" y="1436"/>
                      <a:pt x="271" y="1463"/>
                      <a:pt x="238" y="1481"/>
                    </a:cubicBez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12690475" y="2886075"/>
                <a:ext cx="2212975" cy="2776537"/>
              </a:xfrm>
              <a:custGeom>
                <a:avLst/>
                <a:gdLst/>
                <a:ahLst/>
                <a:cxnLst/>
                <a:rect l="0" t="0" r="0" b="0"/>
                <a:pathLst>
                  <a:path w="1394" h="1749" extrusionOk="0">
                    <a:moveTo>
                      <a:pt x="264" y="1645"/>
                    </a:moveTo>
                    <a:cubicBezTo>
                      <a:pt x="229" y="1666"/>
                      <a:pt x="187" y="1682"/>
                      <a:pt x="144" y="1693"/>
                    </a:cubicBezTo>
                    <a:cubicBezTo>
                      <a:pt x="102" y="1704"/>
                      <a:pt x="67" y="1709"/>
                      <a:pt x="13" y="1709"/>
                    </a:cubicBezTo>
                    <a:cubicBezTo>
                      <a:pt x="9" y="1666"/>
                      <a:pt x="8" y="1749"/>
                      <a:pt x="7" y="1654"/>
                    </a:cubicBezTo>
                    <a:cubicBezTo>
                      <a:pt x="6" y="1558"/>
                      <a:pt x="7" y="1261"/>
                      <a:pt x="7" y="1136"/>
                    </a:cubicBezTo>
                    <a:cubicBezTo>
                      <a:pt x="7" y="1011"/>
                      <a:pt x="6" y="989"/>
                      <a:pt x="10" y="904"/>
                    </a:cubicBezTo>
                    <a:cubicBezTo>
                      <a:pt x="15" y="818"/>
                      <a:pt x="0" y="727"/>
                      <a:pt x="36" y="624"/>
                    </a:cubicBezTo>
                    <a:cubicBezTo>
                      <a:pt x="71" y="521"/>
                      <a:pt x="139" y="380"/>
                      <a:pt x="226" y="286"/>
                    </a:cubicBezTo>
                    <a:cubicBezTo>
                      <a:pt x="312" y="193"/>
                      <a:pt x="457" y="107"/>
                      <a:pt x="554" y="61"/>
                    </a:cubicBezTo>
                    <a:cubicBezTo>
                      <a:pt x="651" y="15"/>
                      <a:pt x="713" y="20"/>
                      <a:pt x="809" y="10"/>
                    </a:cubicBezTo>
                    <a:cubicBezTo>
                      <a:pt x="903" y="0"/>
                      <a:pt x="1030" y="3"/>
                      <a:pt x="1127" y="3"/>
                    </a:cubicBezTo>
                    <a:cubicBezTo>
                      <a:pt x="1224" y="3"/>
                      <a:pt x="1342" y="3"/>
                      <a:pt x="1393" y="7"/>
                    </a:cubicBezTo>
                    <a:cubicBezTo>
                      <a:pt x="1387" y="81"/>
                      <a:pt x="1394" y="25"/>
                      <a:pt x="1389" y="54"/>
                    </a:cubicBezTo>
                    <a:cubicBezTo>
                      <a:pt x="1386" y="83"/>
                      <a:pt x="1381" y="143"/>
                      <a:pt x="1368" y="182"/>
                    </a:cubicBezTo>
                    <a:cubicBezTo>
                      <a:pt x="1355" y="221"/>
                      <a:pt x="1337" y="257"/>
                      <a:pt x="1313" y="287"/>
                    </a:cubicBezTo>
                    <a:cubicBezTo>
                      <a:pt x="1288" y="318"/>
                      <a:pt x="1258" y="344"/>
                      <a:pt x="1223" y="365"/>
                    </a:cubicBezTo>
                    <a:cubicBezTo>
                      <a:pt x="1188" y="386"/>
                      <a:pt x="1148" y="406"/>
                      <a:pt x="1105" y="416"/>
                    </a:cubicBezTo>
                    <a:cubicBezTo>
                      <a:pt x="1062" y="426"/>
                      <a:pt x="1021" y="422"/>
                      <a:pt x="965" y="425"/>
                    </a:cubicBezTo>
                    <a:cubicBezTo>
                      <a:pt x="910" y="428"/>
                      <a:pt x="829" y="421"/>
                      <a:pt x="770" y="435"/>
                    </a:cubicBezTo>
                    <a:cubicBezTo>
                      <a:pt x="711" y="450"/>
                      <a:pt x="658" y="481"/>
                      <a:pt x="613" y="515"/>
                    </a:cubicBezTo>
                    <a:cubicBezTo>
                      <a:pt x="568" y="549"/>
                      <a:pt x="522" y="604"/>
                      <a:pt x="497" y="643"/>
                    </a:cubicBezTo>
                    <a:cubicBezTo>
                      <a:pt x="472" y="682"/>
                      <a:pt x="472" y="706"/>
                      <a:pt x="463" y="746"/>
                    </a:cubicBezTo>
                    <a:cubicBezTo>
                      <a:pt x="454" y="787"/>
                      <a:pt x="445" y="789"/>
                      <a:pt x="443" y="884"/>
                    </a:cubicBezTo>
                    <a:cubicBezTo>
                      <a:pt x="442" y="979"/>
                      <a:pt x="455" y="1219"/>
                      <a:pt x="451" y="1316"/>
                    </a:cubicBezTo>
                    <a:cubicBezTo>
                      <a:pt x="447" y="1413"/>
                      <a:pt x="435" y="1422"/>
                      <a:pt x="420" y="1464"/>
                    </a:cubicBezTo>
                    <a:cubicBezTo>
                      <a:pt x="404" y="1505"/>
                      <a:pt x="382" y="1535"/>
                      <a:pt x="357" y="1565"/>
                    </a:cubicBezTo>
                    <a:cubicBezTo>
                      <a:pt x="331" y="1595"/>
                      <a:pt x="301" y="1625"/>
                      <a:pt x="264" y="1645"/>
                    </a:cubicBezTo>
                  </a:path>
                </a:pathLst>
              </a:custGeom>
              <a:solidFill>
                <a:schemeClr val="lt1"/>
              </a:solidFill>
              <a:ln w="111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33" name="Shape 33"/>
            <p:cNvGrpSpPr/>
            <p:nvPr/>
          </p:nvGrpSpPr>
          <p:grpSpPr>
            <a:xfrm>
              <a:off x="11703051" y="44450"/>
              <a:ext cx="442383" cy="417512"/>
              <a:chOff x="15209838" y="2786062"/>
              <a:chExt cx="2212975" cy="2778125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5209838" y="2786062"/>
                <a:ext cx="2212975" cy="2778125"/>
              </a:xfrm>
              <a:custGeom>
                <a:avLst/>
                <a:gdLst/>
                <a:ahLst/>
                <a:cxnLst/>
                <a:rect l="0" t="0" r="0" b="0"/>
                <a:pathLst>
                  <a:path w="1255" h="1575" extrusionOk="0">
                    <a:moveTo>
                      <a:pt x="238" y="94"/>
                    </a:moveTo>
                    <a:cubicBezTo>
                      <a:pt x="206" y="75"/>
                      <a:pt x="168" y="61"/>
                      <a:pt x="130" y="51"/>
                    </a:cubicBezTo>
                    <a:cubicBezTo>
                      <a:pt x="92" y="41"/>
                      <a:pt x="61" y="36"/>
                      <a:pt x="12" y="36"/>
                    </a:cubicBezTo>
                    <a:cubicBezTo>
                      <a:pt x="8" y="75"/>
                      <a:pt x="7" y="0"/>
                      <a:pt x="6" y="86"/>
                    </a:cubicBezTo>
                    <a:cubicBezTo>
                      <a:pt x="5" y="172"/>
                      <a:pt x="6" y="440"/>
                      <a:pt x="6" y="552"/>
                    </a:cubicBezTo>
                    <a:cubicBezTo>
                      <a:pt x="7" y="665"/>
                      <a:pt x="5" y="684"/>
                      <a:pt x="9" y="761"/>
                    </a:cubicBezTo>
                    <a:cubicBezTo>
                      <a:pt x="13" y="838"/>
                      <a:pt x="0" y="920"/>
                      <a:pt x="32" y="1013"/>
                    </a:cubicBezTo>
                    <a:cubicBezTo>
                      <a:pt x="64" y="1106"/>
                      <a:pt x="125" y="1233"/>
                      <a:pt x="203" y="1317"/>
                    </a:cubicBezTo>
                    <a:cubicBezTo>
                      <a:pt x="281" y="1401"/>
                      <a:pt x="412" y="1478"/>
                      <a:pt x="499" y="1520"/>
                    </a:cubicBezTo>
                    <a:cubicBezTo>
                      <a:pt x="586" y="1561"/>
                      <a:pt x="642" y="1558"/>
                      <a:pt x="728" y="1566"/>
                    </a:cubicBezTo>
                    <a:cubicBezTo>
                      <a:pt x="814" y="1575"/>
                      <a:pt x="927" y="1572"/>
                      <a:pt x="1015" y="1572"/>
                    </a:cubicBezTo>
                    <a:cubicBezTo>
                      <a:pt x="1102" y="1572"/>
                      <a:pt x="1208" y="1572"/>
                      <a:pt x="1254" y="1568"/>
                    </a:cubicBezTo>
                    <a:cubicBezTo>
                      <a:pt x="1249" y="1502"/>
                      <a:pt x="1255" y="1552"/>
                      <a:pt x="1252" y="1526"/>
                    </a:cubicBezTo>
                    <a:cubicBezTo>
                      <a:pt x="1248" y="1500"/>
                      <a:pt x="1244" y="1446"/>
                      <a:pt x="1232" y="1411"/>
                    </a:cubicBezTo>
                    <a:cubicBezTo>
                      <a:pt x="1220" y="1376"/>
                      <a:pt x="1204" y="1343"/>
                      <a:pt x="1182" y="1316"/>
                    </a:cubicBezTo>
                    <a:cubicBezTo>
                      <a:pt x="1160" y="1288"/>
                      <a:pt x="1133" y="1265"/>
                      <a:pt x="1102" y="1246"/>
                    </a:cubicBezTo>
                    <a:cubicBezTo>
                      <a:pt x="1070" y="1227"/>
                      <a:pt x="1034" y="1209"/>
                      <a:pt x="995" y="1200"/>
                    </a:cubicBezTo>
                    <a:cubicBezTo>
                      <a:pt x="956" y="1191"/>
                      <a:pt x="919" y="1195"/>
                      <a:pt x="869" y="1192"/>
                    </a:cubicBezTo>
                    <a:cubicBezTo>
                      <a:pt x="819" y="1189"/>
                      <a:pt x="746" y="1196"/>
                      <a:pt x="693" y="1183"/>
                    </a:cubicBezTo>
                    <a:cubicBezTo>
                      <a:pt x="640" y="1170"/>
                      <a:pt x="593" y="1142"/>
                      <a:pt x="552" y="1111"/>
                    </a:cubicBezTo>
                    <a:cubicBezTo>
                      <a:pt x="511" y="1080"/>
                      <a:pt x="470" y="1031"/>
                      <a:pt x="447" y="996"/>
                    </a:cubicBezTo>
                    <a:cubicBezTo>
                      <a:pt x="425" y="961"/>
                      <a:pt x="425" y="939"/>
                      <a:pt x="417" y="903"/>
                    </a:cubicBezTo>
                    <a:cubicBezTo>
                      <a:pt x="409" y="867"/>
                      <a:pt x="401" y="864"/>
                      <a:pt x="400" y="779"/>
                    </a:cubicBezTo>
                    <a:cubicBezTo>
                      <a:pt x="398" y="693"/>
                      <a:pt x="410" y="477"/>
                      <a:pt x="406" y="390"/>
                    </a:cubicBezTo>
                    <a:cubicBezTo>
                      <a:pt x="402" y="303"/>
                      <a:pt x="392" y="295"/>
                      <a:pt x="378" y="257"/>
                    </a:cubicBezTo>
                    <a:cubicBezTo>
                      <a:pt x="364" y="220"/>
                      <a:pt x="345" y="193"/>
                      <a:pt x="321" y="166"/>
                    </a:cubicBezTo>
                    <a:cubicBezTo>
                      <a:pt x="298" y="139"/>
                      <a:pt x="271" y="112"/>
                      <a:pt x="238" y="94"/>
                    </a:cubicBez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15209838" y="2786062"/>
                <a:ext cx="2212975" cy="2778125"/>
              </a:xfrm>
              <a:custGeom>
                <a:avLst/>
                <a:gdLst/>
                <a:ahLst/>
                <a:cxnLst/>
                <a:rect l="0" t="0" r="0" b="0"/>
                <a:pathLst>
                  <a:path w="1394" h="1750" extrusionOk="0">
                    <a:moveTo>
                      <a:pt x="264" y="105"/>
                    </a:moveTo>
                    <a:cubicBezTo>
                      <a:pt x="229" y="84"/>
                      <a:pt x="187" y="68"/>
                      <a:pt x="144" y="57"/>
                    </a:cubicBezTo>
                    <a:cubicBezTo>
                      <a:pt x="102" y="46"/>
                      <a:pt x="68" y="40"/>
                      <a:pt x="13" y="40"/>
                    </a:cubicBezTo>
                    <a:cubicBezTo>
                      <a:pt x="9" y="84"/>
                      <a:pt x="8" y="0"/>
                      <a:pt x="7" y="96"/>
                    </a:cubicBezTo>
                    <a:cubicBezTo>
                      <a:pt x="6" y="191"/>
                      <a:pt x="7" y="489"/>
                      <a:pt x="7" y="614"/>
                    </a:cubicBezTo>
                    <a:cubicBezTo>
                      <a:pt x="8" y="739"/>
                      <a:pt x="6" y="760"/>
                      <a:pt x="10" y="846"/>
                    </a:cubicBezTo>
                    <a:cubicBezTo>
                      <a:pt x="15" y="931"/>
                      <a:pt x="0" y="1022"/>
                      <a:pt x="36" y="1126"/>
                    </a:cubicBezTo>
                    <a:cubicBezTo>
                      <a:pt x="71" y="1229"/>
                      <a:pt x="139" y="1370"/>
                      <a:pt x="226" y="1464"/>
                    </a:cubicBezTo>
                    <a:cubicBezTo>
                      <a:pt x="312" y="1557"/>
                      <a:pt x="458" y="1642"/>
                      <a:pt x="554" y="1689"/>
                    </a:cubicBezTo>
                    <a:cubicBezTo>
                      <a:pt x="651" y="1735"/>
                      <a:pt x="713" y="1731"/>
                      <a:pt x="809" y="1740"/>
                    </a:cubicBezTo>
                    <a:cubicBezTo>
                      <a:pt x="904" y="1750"/>
                      <a:pt x="1030" y="1747"/>
                      <a:pt x="1127" y="1747"/>
                    </a:cubicBezTo>
                    <a:cubicBezTo>
                      <a:pt x="1224" y="1747"/>
                      <a:pt x="1342" y="1747"/>
                      <a:pt x="1393" y="1742"/>
                    </a:cubicBezTo>
                    <a:cubicBezTo>
                      <a:pt x="1387" y="1669"/>
                      <a:pt x="1394" y="1725"/>
                      <a:pt x="1391" y="1696"/>
                    </a:cubicBezTo>
                    <a:cubicBezTo>
                      <a:pt x="1386" y="1667"/>
                      <a:pt x="1382" y="1607"/>
                      <a:pt x="1368" y="1568"/>
                    </a:cubicBezTo>
                    <a:cubicBezTo>
                      <a:pt x="1355" y="1529"/>
                      <a:pt x="1337" y="1492"/>
                      <a:pt x="1313" y="1462"/>
                    </a:cubicBezTo>
                    <a:cubicBezTo>
                      <a:pt x="1288" y="1431"/>
                      <a:pt x="1258" y="1406"/>
                      <a:pt x="1224" y="1385"/>
                    </a:cubicBezTo>
                    <a:cubicBezTo>
                      <a:pt x="1188" y="1364"/>
                      <a:pt x="1148" y="1344"/>
                      <a:pt x="1105" y="1334"/>
                    </a:cubicBezTo>
                    <a:cubicBezTo>
                      <a:pt x="1062" y="1324"/>
                      <a:pt x="1021" y="1328"/>
                      <a:pt x="965" y="1325"/>
                    </a:cubicBezTo>
                    <a:cubicBezTo>
                      <a:pt x="910" y="1321"/>
                      <a:pt x="829" y="1329"/>
                      <a:pt x="770" y="1315"/>
                    </a:cubicBezTo>
                    <a:cubicBezTo>
                      <a:pt x="711" y="1300"/>
                      <a:pt x="659" y="1269"/>
                      <a:pt x="613" y="1235"/>
                    </a:cubicBezTo>
                    <a:cubicBezTo>
                      <a:pt x="568" y="1200"/>
                      <a:pt x="522" y="1146"/>
                      <a:pt x="497" y="1107"/>
                    </a:cubicBezTo>
                    <a:cubicBezTo>
                      <a:pt x="472" y="1068"/>
                      <a:pt x="472" y="1044"/>
                      <a:pt x="463" y="1004"/>
                    </a:cubicBezTo>
                    <a:cubicBezTo>
                      <a:pt x="454" y="964"/>
                      <a:pt x="445" y="960"/>
                      <a:pt x="444" y="866"/>
                    </a:cubicBezTo>
                    <a:cubicBezTo>
                      <a:pt x="442" y="770"/>
                      <a:pt x="455" y="530"/>
                      <a:pt x="451" y="434"/>
                    </a:cubicBezTo>
                    <a:cubicBezTo>
                      <a:pt x="447" y="337"/>
                      <a:pt x="435" y="328"/>
                      <a:pt x="420" y="286"/>
                    </a:cubicBezTo>
                    <a:cubicBezTo>
                      <a:pt x="404" y="245"/>
                      <a:pt x="383" y="215"/>
                      <a:pt x="357" y="185"/>
                    </a:cubicBezTo>
                    <a:cubicBezTo>
                      <a:pt x="331" y="155"/>
                      <a:pt x="301" y="125"/>
                      <a:pt x="264" y="105"/>
                    </a:cubicBezTo>
                  </a:path>
                </a:pathLst>
              </a:custGeom>
              <a:solidFill>
                <a:schemeClr val="lt1"/>
              </a:solidFill>
              <a:ln w="111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>
              <a:off x="10390717" y="96837"/>
              <a:ext cx="211667" cy="220662"/>
              <a:chOff x="8651875" y="3132137"/>
              <a:chExt cx="1057275" cy="1476375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8651875" y="3132137"/>
                <a:ext cx="1057275" cy="1476375"/>
              </a:xfrm>
              <a:custGeom>
                <a:avLst/>
                <a:gdLst/>
                <a:ahLst/>
                <a:cxnLst/>
                <a:rect l="0" t="0" r="0" b="0"/>
                <a:pathLst>
                  <a:path w="1200" h="1675" extrusionOk="0">
                    <a:moveTo>
                      <a:pt x="867" y="9"/>
                    </a:moveTo>
                    <a:cubicBezTo>
                      <a:pt x="907" y="14"/>
                      <a:pt x="943" y="19"/>
                      <a:pt x="981" y="47"/>
                    </a:cubicBezTo>
                    <a:cubicBezTo>
                      <a:pt x="1020" y="76"/>
                      <a:pt x="1067" y="126"/>
                      <a:pt x="1097" y="181"/>
                    </a:cubicBezTo>
                    <a:cubicBezTo>
                      <a:pt x="1128" y="235"/>
                      <a:pt x="1146" y="295"/>
                      <a:pt x="1163" y="376"/>
                    </a:cubicBezTo>
                    <a:cubicBezTo>
                      <a:pt x="1179" y="457"/>
                      <a:pt x="1190" y="570"/>
                      <a:pt x="1195" y="668"/>
                    </a:cubicBezTo>
                    <a:cubicBezTo>
                      <a:pt x="1200" y="765"/>
                      <a:pt x="1200" y="874"/>
                      <a:pt x="1195" y="960"/>
                    </a:cubicBezTo>
                    <a:cubicBezTo>
                      <a:pt x="1190" y="1047"/>
                      <a:pt x="1179" y="1123"/>
                      <a:pt x="1163" y="1188"/>
                    </a:cubicBezTo>
                    <a:cubicBezTo>
                      <a:pt x="1146" y="1254"/>
                      <a:pt x="1126" y="1311"/>
                      <a:pt x="1097" y="1350"/>
                    </a:cubicBezTo>
                    <a:cubicBezTo>
                      <a:pt x="1069" y="1390"/>
                      <a:pt x="1024" y="1418"/>
                      <a:pt x="991" y="1423"/>
                    </a:cubicBezTo>
                    <a:cubicBezTo>
                      <a:pt x="959" y="1429"/>
                      <a:pt x="923" y="1406"/>
                      <a:pt x="902" y="1383"/>
                    </a:cubicBezTo>
                    <a:cubicBezTo>
                      <a:pt x="882" y="1360"/>
                      <a:pt x="875" y="1307"/>
                      <a:pt x="870" y="1286"/>
                    </a:cubicBezTo>
                    <a:cubicBezTo>
                      <a:pt x="865" y="1264"/>
                      <a:pt x="865" y="1264"/>
                      <a:pt x="870" y="1253"/>
                    </a:cubicBezTo>
                    <a:cubicBezTo>
                      <a:pt x="875" y="1242"/>
                      <a:pt x="881" y="1237"/>
                      <a:pt x="902" y="1221"/>
                    </a:cubicBezTo>
                    <a:cubicBezTo>
                      <a:pt x="924" y="1204"/>
                      <a:pt x="975" y="1174"/>
                      <a:pt x="1000" y="1155"/>
                    </a:cubicBezTo>
                    <a:cubicBezTo>
                      <a:pt x="1025" y="1137"/>
                      <a:pt x="1048" y="1132"/>
                      <a:pt x="1053" y="1110"/>
                    </a:cubicBezTo>
                    <a:cubicBezTo>
                      <a:pt x="1058" y="1089"/>
                      <a:pt x="1041" y="1051"/>
                      <a:pt x="1032" y="1026"/>
                    </a:cubicBezTo>
                    <a:cubicBezTo>
                      <a:pt x="1024" y="1001"/>
                      <a:pt x="1011" y="971"/>
                      <a:pt x="1000" y="960"/>
                    </a:cubicBezTo>
                    <a:cubicBezTo>
                      <a:pt x="989" y="950"/>
                      <a:pt x="984" y="955"/>
                      <a:pt x="968" y="960"/>
                    </a:cubicBezTo>
                    <a:cubicBezTo>
                      <a:pt x="951" y="966"/>
                      <a:pt x="920" y="980"/>
                      <a:pt x="902" y="993"/>
                    </a:cubicBezTo>
                    <a:cubicBezTo>
                      <a:pt x="885" y="1006"/>
                      <a:pt x="877" y="1027"/>
                      <a:pt x="861" y="1038"/>
                    </a:cubicBezTo>
                    <a:cubicBezTo>
                      <a:pt x="844" y="1049"/>
                      <a:pt x="820" y="1071"/>
                      <a:pt x="805" y="1058"/>
                    </a:cubicBezTo>
                    <a:cubicBezTo>
                      <a:pt x="790" y="1045"/>
                      <a:pt x="781" y="987"/>
                      <a:pt x="772" y="960"/>
                    </a:cubicBezTo>
                    <a:cubicBezTo>
                      <a:pt x="763" y="934"/>
                      <a:pt x="768" y="904"/>
                      <a:pt x="754" y="897"/>
                    </a:cubicBezTo>
                    <a:cubicBezTo>
                      <a:pt x="740" y="889"/>
                      <a:pt x="710" y="910"/>
                      <a:pt x="692" y="917"/>
                    </a:cubicBezTo>
                    <a:cubicBezTo>
                      <a:pt x="674" y="925"/>
                      <a:pt x="661" y="935"/>
                      <a:pt x="647" y="942"/>
                    </a:cubicBezTo>
                    <a:cubicBezTo>
                      <a:pt x="634" y="949"/>
                      <a:pt x="616" y="947"/>
                      <a:pt x="610" y="960"/>
                    </a:cubicBezTo>
                    <a:cubicBezTo>
                      <a:pt x="604" y="974"/>
                      <a:pt x="605" y="993"/>
                      <a:pt x="610" y="1026"/>
                    </a:cubicBezTo>
                    <a:cubicBezTo>
                      <a:pt x="615" y="1058"/>
                      <a:pt x="648" y="1126"/>
                      <a:pt x="642" y="1155"/>
                    </a:cubicBezTo>
                    <a:cubicBezTo>
                      <a:pt x="637" y="1185"/>
                      <a:pt x="601" y="1184"/>
                      <a:pt x="575" y="1203"/>
                    </a:cubicBezTo>
                    <a:cubicBezTo>
                      <a:pt x="548" y="1221"/>
                      <a:pt x="492" y="1238"/>
                      <a:pt x="482" y="1269"/>
                    </a:cubicBezTo>
                    <a:cubicBezTo>
                      <a:pt x="472" y="1299"/>
                      <a:pt x="502" y="1359"/>
                      <a:pt x="513" y="1383"/>
                    </a:cubicBezTo>
                    <a:cubicBezTo>
                      <a:pt x="523" y="1408"/>
                      <a:pt x="525" y="1417"/>
                      <a:pt x="545" y="1416"/>
                    </a:cubicBezTo>
                    <a:cubicBezTo>
                      <a:pt x="565" y="1414"/>
                      <a:pt x="606" y="1385"/>
                      <a:pt x="634" y="1375"/>
                    </a:cubicBezTo>
                    <a:cubicBezTo>
                      <a:pt x="661" y="1364"/>
                      <a:pt x="692" y="1337"/>
                      <a:pt x="707" y="1350"/>
                    </a:cubicBezTo>
                    <a:cubicBezTo>
                      <a:pt x="723" y="1363"/>
                      <a:pt x="729" y="1416"/>
                      <a:pt x="726" y="1454"/>
                    </a:cubicBezTo>
                    <a:cubicBezTo>
                      <a:pt x="723" y="1492"/>
                      <a:pt x="713" y="1543"/>
                      <a:pt x="692" y="1578"/>
                    </a:cubicBezTo>
                    <a:cubicBezTo>
                      <a:pt x="670" y="1613"/>
                      <a:pt x="637" y="1653"/>
                      <a:pt x="596" y="1664"/>
                    </a:cubicBezTo>
                    <a:cubicBezTo>
                      <a:pt x="555" y="1675"/>
                      <a:pt x="499" y="1669"/>
                      <a:pt x="447" y="1643"/>
                    </a:cubicBezTo>
                    <a:cubicBezTo>
                      <a:pt x="396" y="1618"/>
                      <a:pt x="328" y="1562"/>
                      <a:pt x="285" y="1513"/>
                    </a:cubicBezTo>
                    <a:cubicBezTo>
                      <a:pt x="242" y="1464"/>
                      <a:pt x="216" y="1411"/>
                      <a:pt x="187" y="1350"/>
                    </a:cubicBezTo>
                    <a:cubicBezTo>
                      <a:pt x="158" y="1289"/>
                      <a:pt x="126" y="1219"/>
                      <a:pt x="107" y="1148"/>
                    </a:cubicBezTo>
                    <a:cubicBezTo>
                      <a:pt x="87" y="1077"/>
                      <a:pt x="85" y="986"/>
                      <a:pt x="72" y="925"/>
                    </a:cubicBezTo>
                    <a:cubicBezTo>
                      <a:pt x="60" y="863"/>
                      <a:pt x="43" y="809"/>
                      <a:pt x="32" y="776"/>
                    </a:cubicBezTo>
                    <a:cubicBezTo>
                      <a:pt x="20" y="743"/>
                      <a:pt x="0" y="743"/>
                      <a:pt x="4" y="725"/>
                    </a:cubicBezTo>
                    <a:cubicBezTo>
                      <a:pt x="7" y="706"/>
                      <a:pt x="9" y="721"/>
                      <a:pt x="55" y="663"/>
                    </a:cubicBezTo>
                    <a:cubicBezTo>
                      <a:pt x="102" y="605"/>
                      <a:pt x="203" y="467"/>
                      <a:pt x="285" y="376"/>
                    </a:cubicBezTo>
                    <a:cubicBezTo>
                      <a:pt x="366" y="285"/>
                      <a:pt x="469" y="175"/>
                      <a:pt x="545" y="115"/>
                    </a:cubicBezTo>
                    <a:cubicBezTo>
                      <a:pt x="621" y="56"/>
                      <a:pt x="686" y="36"/>
                      <a:pt x="740" y="18"/>
                    </a:cubicBezTo>
                    <a:cubicBezTo>
                      <a:pt x="794" y="0"/>
                      <a:pt x="829" y="4"/>
                      <a:pt x="867" y="9"/>
                    </a:cubicBezTo>
                  </a:path>
                </a:pathLst>
              </a:custGeom>
              <a:solidFill>
                <a:srgbClr val="81BFE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8651875" y="3132137"/>
                <a:ext cx="1057275" cy="1476375"/>
              </a:xfrm>
              <a:custGeom>
                <a:avLst/>
                <a:gdLst/>
                <a:ahLst/>
                <a:cxnLst/>
                <a:rect l="0" t="0" r="0" b="0"/>
                <a:pathLst>
                  <a:path w="666" h="930" extrusionOk="0">
                    <a:moveTo>
                      <a:pt x="481" y="5"/>
                    </a:moveTo>
                    <a:cubicBezTo>
                      <a:pt x="503" y="7"/>
                      <a:pt x="523" y="10"/>
                      <a:pt x="545" y="26"/>
                    </a:cubicBezTo>
                    <a:cubicBezTo>
                      <a:pt x="566" y="42"/>
                      <a:pt x="592" y="70"/>
                      <a:pt x="609" y="100"/>
                    </a:cubicBezTo>
                    <a:cubicBezTo>
                      <a:pt x="626" y="130"/>
                      <a:pt x="636" y="163"/>
                      <a:pt x="646" y="208"/>
                    </a:cubicBezTo>
                    <a:cubicBezTo>
                      <a:pt x="654" y="253"/>
                      <a:pt x="661" y="316"/>
                      <a:pt x="663" y="371"/>
                    </a:cubicBezTo>
                    <a:cubicBezTo>
                      <a:pt x="666" y="424"/>
                      <a:pt x="666" y="485"/>
                      <a:pt x="663" y="533"/>
                    </a:cubicBezTo>
                    <a:cubicBezTo>
                      <a:pt x="661" y="581"/>
                      <a:pt x="654" y="623"/>
                      <a:pt x="646" y="659"/>
                    </a:cubicBezTo>
                    <a:cubicBezTo>
                      <a:pt x="636" y="696"/>
                      <a:pt x="625" y="728"/>
                      <a:pt x="609" y="749"/>
                    </a:cubicBezTo>
                    <a:cubicBezTo>
                      <a:pt x="593" y="772"/>
                      <a:pt x="568" y="787"/>
                      <a:pt x="550" y="790"/>
                    </a:cubicBezTo>
                    <a:cubicBezTo>
                      <a:pt x="532" y="793"/>
                      <a:pt x="512" y="781"/>
                      <a:pt x="501" y="768"/>
                    </a:cubicBezTo>
                    <a:cubicBezTo>
                      <a:pt x="490" y="755"/>
                      <a:pt x="486" y="726"/>
                      <a:pt x="483" y="714"/>
                    </a:cubicBezTo>
                    <a:cubicBezTo>
                      <a:pt x="480" y="702"/>
                      <a:pt x="480" y="702"/>
                      <a:pt x="483" y="696"/>
                    </a:cubicBezTo>
                    <a:cubicBezTo>
                      <a:pt x="486" y="689"/>
                      <a:pt x="489" y="687"/>
                      <a:pt x="501" y="678"/>
                    </a:cubicBezTo>
                    <a:cubicBezTo>
                      <a:pt x="513" y="668"/>
                      <a:pt x="541" y="652"/>
                      <a:pt x="555" y="641"/>
                    </a:cubicBezTo>
                    <a:cubicBezTo>
                      <a:pt x="569" y="631"/>
                      <a:pt x="582" y="628"/>
                      <a:pt x="585" y="616"/>
                    </a:cubicBezTo>
                    <a:cubicBezTo>
                      <a:pt x="587" y="604"/>
                      <a:pt x="578" y="583"/>
                      <a:pt x="573" y="569"/>
                    </a:cubicBezTo>
                    <a:cubicBezTo>
                      <a:pt x="568" y="556"/>
                      <a:pt x="561" y="539"/>
                      <a:pt x="555" y="533"/>
                    </a:cubicBezTo>
                    <a:cubicBezTo>
                      <a:pt x="549" y="527"/>
                      <a:pt x="546" y="530"/>
                      <a:pt x="537" y="533"/>
                    </a:cubicBezTo>
                    <a:cubicBezTo>
                      <a:pt x="528" y="536"/>
                      <a:pt x="511" y="544"/>
                      <a:pt x="501" y="551"/>
                    </a:cubicBezTo>
                    <a:cubicBezTo>
                      <a:pt x="491" y="558"/>
                      <a:pt x="487" y="570"/>
                      <a:pt x="478" y="576"/>
                    </a:cubicBezTo>
                    <a:cubicBezTo>
                      <a:pt x="468" y="582"/>
                      <a:pt x="455" y="594"/>
                      <a:pt x="447" y="587"/>
                    </a:cubicBezTo>
                    <a:cubicBezTo>
                      <a:pt x="438" y="580"/>
                      <a:pt x="433" y="548"/>
                      <a:pt x="428" y="533"/>
                    </a:cubicBezTo>
                    <a:cubicBezTo>
                      <a:pt x="423" y="518"/>
                      <a:pt x="426" y="502"/>
                      <a:pt x="418" y="498"/>
                    </a:cubicBezTo>
                    <a:cubicBezTo>
                      <a:pt x="411" y="493"/>
                      <a:pt x="394" y="505"/>
                      <a:pt x="384" y="509"/>
                    </a:cubicBezTo>
                    <a:cubicBezTo>
                      <a:pt x="374" y="513"/>
                      <a:pt x="367" y="519"/>
                      <a:pt x="359" y="523"/>
                    </a:cubicBezTo>
                    <a:cubicBezTo>
                      <a:pt x="352" y="527"/>
                      <a:pt x="342" y="526"/>
                      <a:pt x="339" y="533"/>
                    </a:cubicBezTo>
                    <a:cubicBezTo>
                      <a:pt x="335" y="541"/>
                      <a:pt x="336" y="551"/>
                      <a:pt x="339" y="569"/>
                    </a:cubicBezTo>
                    <a:cubicBezTo>
                      <a:pt x="341" y="587"/>
                      <a:pt x="360" y="625"/>
                      <a:pt x="356" y="641"/>
                    </a:cubicBezTo>
                    <a:cubicBezTo>
                      <a:pt x="354" y="658"/>
                      <a:pt x="334" y="657"/>
                      <a:pt x="319" y="668"/>
                    </a:cubicBezTo>
                    <a:cubicBezTo>
                      <a:pt x="304" y="678"/>
                      <a:pt x="273" y="687"/>
                      <a:pt x="267" y="704"/>
                    </a:cubicBezTo>
                    <a:cubicBezTo>
                      <a:pt x="262" y="721"/>
                      <a:pt x="279" y="754"/>
                      <a:pt x="285" y="768"/>
                    </a:cubicBezTo>
                    <a:cubicBezTo>
                      <a:pt x="290" y="782"/>
                      <a:pt x="291" y="787"/>
                      <a:pt x="302" y="786"/>
                    </a:cubicBezTo>
                    <a:cubicBezTo>
                      <a:pt x="314" y="785"/>
                      <a:pt x="336" y="769"/>
                      <a:pt x="352" y="763"/>
                    </a:cubicBezTo>
                    <a:cubicBezTo>
                      <a:pt x="367" y="757"/>
                      <a:pt x="384" y="742"/>
                      <a:pt x="392" y="749"/>
                    </a:cubicBezTo>
                    <a:cubicBezTo>
                      <a:pt x="401" y="757"/>
                      <a:pt x="405" y="786"/>
                      <a:pt x="403" y="807"/>
                    </a:cubicBezTo>
                    <a:cubicBezTo>
                      <a:pt x="401" y="828"/>
                      <a:pt x="396" y="857"/>
                      <a:pt x="384" y="876"/>
                    </a:cubicBezTo>
                    <a:cubicBezTo>
                      <a:pt x="372" y="896"/>
                      <a:pt x="354" y="918"/>
                      <a:pt x="331" y="924"/>
                    </a:cubicBezTo>
                    <a:cubicBezTo>
                      <a:pt x="308" y="930"/>
                      <a:pt x="277" y="927"/>
                      <a:pt x="248" y="912"/>
                    </a:cubicBezTo>
                    <a:cubicBezTo>
                      <a:pt x="220" y="898"/>
                      <a:pt x="182" y="867"/>
                      <a:pt x="158" y="840"/>
                    </a:cubicBezTo>
                    <a:cubicBezTo>
                      <a:pt x="134" y="813"/>
                      <a:pt x="120" y="783"/>
                      <a:pt x="104" y="749"/>
                    </a:cubicBezTo>
                    <a:cubicBezTo>
                      <a:pt x="88" y="716"/>
                      <a:pt x="70" y="677"/>
                      <a:pt x="59" y="637"/>
                    </a:cubicBezTo>
                    <a:cubicBezTo>
                      <a:pt x="48" y="598"/>
                      <a:pt x="47" y="547"/>
                      <a:pt x="40" y="513"/>
                    </a:cubicBezTo>
                    <a:cubicBezTo>
                      <a:pt x="33" y="479"/>
                      <a:pt x="24" y="449"/>
                      <a:pt x="18" y="431"/>
                    </a:cubicBezTo>
                    <a:cubicBezTo>
                      <a:pt x="11" y="412"/>
                      <a:pt x="0" y="412"/>
                      <a:pt x="2" y="402"/>
                    </a:cubicBezTo>
                    <a:cubicBezTo>
                      <a:pt x="4" y="392"/>
                      <a:pt x="5" y="400"/>
                      <a:pt x="30" y="368"/>
                    </a:cubicBezTo>
                    <a:cubicBezTo>
                      <a:pt x="56" y="336"/>
                      <a:pt x="113" y="259"/>
                      <a:pt x="158" y="208"/>
                    </a:cubicBezTo>
                    <a:cubicBezTo>
                      <a:pt x="203" y="158"/>
                      <a:pt x="260" y="97"/>
                      <a:pt x="302" y="63"/>
                    </a:cubicBezTo>
                    <a:cubicBezTo>
                      <a:pt x="345" y="31"/>
                      <a:pt x="381" y="20"/>
                      <a:pt x="411" y="10"/>
                    </a:cubicBezTo>
                    <a:cubicBezTo>
                      <a:pt x="441" y="0"/>
                      <a:pt x="460" y="2"/>
                      <a:pt x="481" y="5"/>
                    </a:cubicBezTo>
                  </a:path>
                </a:pathLst>
              </a:custGeom>
              <a:noFill/>
              <a:ln w="111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39" name="Shape 39"/>
            <p:cNvGrpSpPr/>
            <p:nvPr/>
          </p:nvGrpSpPr>
          <p:grpSpPr>
            <a:xfrm>
              <a:off x="10390717" y="96837"/>
              <a:ext cx="211667" cy="220662"/>
              <a:chOff x="8651875" y="3132137"/>
              <a:chExt cx="1057275" cy="1476375"/>
            </a:xfrm>
          </p:grpSpPr>
          <p:sp>
            <p:nvSpPr>
              <p:cNvPr id="40" name="Shape 40"/>
              <p:cNvSpPr/>
              <p:nvPr/>
            </p:nvSpPr>
            <p:spPr>
              <a:xfrm>
                <a:off x="8651875" y="3132137"/>
                <a:ext cx="1057275" cy="1476375"/>
              </a:xfrm>
              <a:custGeom>
                <a:avLst/>
                <a:gdLst/>
                <a:ahLst/>
                <a:cxnLst/>
                <a:rect l="0" t="0" r="0" b="0"/>
                <a:pathLst>
                  <a:path w="1200" h="1675" extrusionOk="0">
                    <a:moveTo>
                      <a:pt x="867" y="9"/>
                    </a:moveTo>
                    <a:cubicBezTo>
                      <a:pt x="907" y="14"/>
                      <a:pt x="943" y="19"/>
                      <a:pt x="981" y="47"/>
                    </a:cubicBezTo>
                    <a:cubicBezTo>
                      <a:pt x="1020" y="76"/>
                      <a:pt x="1067" y="126"/>
                      <a:pt x="1097" y="181"/>
                    </a:cubicBezTo>
                    <a:cubicBezTo>
                      <a:pt x="1128" y="235"/>
                      <a:pt x="1146" y="295"/>
                      <a:pt x="1163" y="376"/>
                    </a:cubicBezTo>
                    <a:cubicBezTo>
                      <a:pt x="1179" y="457"/>
                      <a:pt x="1190" y="570"/>
                      <a:pt x="1195" y="668"/>
                    </a:cubicBezTo>
                    <a:cubicBezTo>
                      <a:pt x="1200" y="765"/>
                      <a:pt x="1200" y="874"/>
                      <a:pt x="1195" y="960"/>
                    </a:cubicBezTo>
                    <a:cubicBezTo>
                      <a:pt x="1190" y="1047"/>
                      <a:pt x="1179" y="1123"/>
                      <a:pt x="1163" y="1188"/>
                    </a:cubicBezTo>
                    <a:cubicBezTo>
                      <a:pt x="1146" y="1254"/>
                      <a:pt x="1126" y="1311"/>
                      <a:pt x="1097" y="1350"/>
                    </a:cubicBezTo>
                    <a:cubicBezTo>
                      <a:pt x="1069" y="1390"/>
                      <a:pt x="1024" y="1418"/>
                      <a:pt x="991" y="1423"/>
                    </a:cubicBezTo>
                    <a:cubicBezTo>
                      <a:pt x="959" y="1429"/>
                      <a:pt x="923" y="1406"/>
                      <a:pt x="902" y="1383"/>
                    </a:cubicBezTo>
                    <a:cubicBezTo>
                      <a:pt x="882" y="1360"/>
                      <a:pt x="875" y="1307"/>
                      <a:pt x="870" y="1286"/>
                    </a:cubicBezTo>
                    <a:cubicBezTo>
                      <a:pt x="865" y="1264"/>
                      <a:pt x="865" y="1264"/>
                      <a:pt x="870" y="1253"/>
                    </a:cubicBezTo>
                    <a:cubicBezTo>
                      <a:pt x="875" y="1242"/>
                      <a:pt x="881" y="1237"/>
                      <a:pt x="902" y="1221"/>
                    </a:cubicBezTo>
                    <a:cubicBezTo>
                      <a:pt x="924" y="1204"/>
                      <a:pt x="975" y="1174"/>
                      <a:pt x="1000" y="1155"/>
                    </a:cubicBezTo>
                    <a:cubicBezTo>
                      <a:pt x="1025" y="1137"/>
                      <a:pt x="1048" y="1132"/>
                      <a:pt x="1053" y="1110"/>
                    </a:cubicBezTo>
                    <a:cubicBezTo>
                      <a:pt x="1058" y="1089"/>
                      <a:pt x="1041" y="1051"/>
                      <a:pt x="1032" y="1026"/>
                    </a:cubicBezTo>
                    <a:cubicBezTo>
                      <a:pt x="1024" y="1001"/>
                      <a:pt x="1011" y="971"/>
                      <a:pt x="1000" y="960"/>
                    </a:cubicBezTo>
                    <a:cubicBezTo>
                      <a:pt x="989" y="950"/>
                      <a:pt x="984" y="955"/>
                      <a:pt x="968" y="960"/>
                    </a:cubicBezTo>
                    <a:cubicBezTo>
                      <a:pt x="951" y="966"/>
                      <a:pt x="920" y="980"/>
                      <a:pt x="902" y="993"/>
                    </a:cubicBezTo>
                    <a:cubicBezTo>
                      <a:pt x="885" y="1006"/>
                      <a:pt x="877" y="1027"/>
                      <a:pt x="861" y="1038"/>
                    </a:cubicBezTo>
                    <a:cubicBezTo>
                      <a:pt x="844" y="1049"/>
                      <a:pt x="820" y="1071"/>
                      <a:pt x="805" y="1058"/>
                    </a:cubicBezTo>
                    <a:cubicBezTo>
                      <a:pt x="790" y="1045"/>
                      <a:pt x="781" y="987"/>
                      <a:pt x="772" y="960"/>
                    </a:cubicBezTo>
                    <a:cubicBezTo>
                      <a:pt x="763" y="934"/>
                      <a:pt x="768" y="904"/>
                      <a:pt x="754" y="897"/>
                    </a:cubicBezTo>
                    <a:cubicBezTo>
                      <a:pt x="740" y="889"/>
                      <a:pt x="710" y="910"/>
                      <a:pt x="692" y="917"/>
                    </a:cubicBezTo>
                    <a:cubicBezTo>
                      <a:pt x="674" y="925"/>
                      <a:pt x="661" y="935"/>
                      <a:pt x="647" y="942"/>
                    </a:cubicBezTo>
                    <a:cubicBezTo>
                      <a:pt x="634" y="949"/>
                      <a:pt x="616" y="947"/>
                      <a:pt x="610" y="960"/>
                    </a:cubicBezTo>
                    <a:cubicBezTo>
                      <a:pt x="604" y="974"/>
                      <a:pt x="605" y="993"/>
                      <a:pt x="610" y="1026"/>
                    </a:cubicBezTo>
                    <a:cubicBezTo>
                      <a:pt x="615" y="1058"/>
                      <a:pt x="648" y="1126"/>
                      <a:pt x="642" y="1155"/>
                    </a:cubicBezTo>
                    <a:cubicBezTo>
                      <a:pt x="637" y="1185"/>
                      <a:pt x="601" y="1184"/>
                      <a:pt x="575" y="1203"/>
                    </a:cubicBezTo>
                    <a:cubicBezTo>
                      <a:pt x="548" y="1221"/>
                      <a:pt x="492" y="1238"/>
                      <a:pt x="482" y="1269"/>
                    </a:cubicBezTo>
                    <a:cubicBezTo>
                      <a:pt x="472" y="1299"/>
                      <a:pt x="502" y="1359"/>
                      <a:pt x="513" y="1383"/>
                    </a:cubicBezTo>
                    <a:cubicBezTo>
                      <a:pt x="523" y="1408"/>
                      <a:pt x="525" y="1417"/>
                      <a:pt x="545" y="1416"/>
                    </a:cubicBezTo>
                    <a:cubicBezTo>
                      <a:pt x="565" y="1414"/>
                      <a:pt x="606" y="1385"/>
                      <a:pt x="634" y="1375"/>
                    </a:cubicBezTo>
                    <a:cubicBezTo>
                      <a:pt x="661" y="1364"/>
                      <a:pt x="692" y="1337"/>
                      <a:pt x="707" y="1350"/>
                    </a:cubicBezTo>
                    <a:cubicBezTo>
                      <a:pt x="723" y="1363"/>
                      <a:pt x="729" y="1416"/>
                      <a:pt x="726" y="1454"/>
                    </a:cubicBezTo>
                    <a:cubicBezTo>
                      <a:pt x="723" y="1492"/>
                      <a:pt x="713" y="1543"/>
                      <a:pt x="692" y="1578"/>
                    </a:cubicBezTo>
                    <a:cubicBezTo>
                      <a:pt x="670" y="1613"/>
                      <a:pt x="637" y="1653"/>
                      <a:pt x="596" y="1664"/>
                    </a:cubicBezTo>
                    <a:cubicBezTo>
                      <a:pt x="555" y="1675"/>
                      <a:pt x="499" y="1669"/>
                      <a:pt x="447" y="1643"/>
                    </a:cubicBezTo>
                    <a:cubicBezTo>
                      <a:pt x="396" y="1618"/>
                      <a:pt x="328" y="1562"/>
                      <a:pt x="285" y="1513"/>
                    </a:cubicBezTo>
                    <a:cubicBezTo>
                      <a:pt x="242" y="1464"/>
                      <a:pt x="216" y="1411"/>
                      <a:pt x="187" y="1350"/>
                    </a:cubicBezTo>
                    <a:cubicBezTo>
                      <a:pt x="158" y="1289"/>
                      <a:pt x="126" y="1219"/>
                      <a:pt x="107" y="1148"/>
                    </a:cubicBezTo>
                    <a:cubicBezTo>
                      <a:pt x="87" y="1077"/>
                      <a:pt x="85" y="986"/>
                      <a:pt x="72" y="925"/>
                    </a:cubicBezTo>
                    <a:cubicBezTo>
                      <a:pt x="60" y="863"/>
                      <a:pt x="43" y="809"/>
                      <a:pt x="32" y="776"/>
                    </a:cubicBezTo>
                    <a:cubicBezTo>
                      <a:pt x="20" y="743"/>
                      <a:pt x="0" y="743"/>
                      <a:pt x="4" y="725"/>
                    </a:cubicBezTo>
                    <a:cubicBezTo>
                      <a:pt x="7" y="706"/>
                      <a:pt x="9" y="721"/>
                      <a:pt x="55" y="663"/>
                    </a:cubicBezTo>
                    <a:cubicBezTo>
                      <a:pt x="102" y="605"/>
                      <a:pt x="203" y="467"/>
                      <a:pt x="285" y="376"/>
                    </a:cubicBezTo>
                    <a:cubicBezTo>
                      <a:pt x="366" y="285"/>
                      <a:pt x="469" y="175"/>
                      <a:pt x="545" y="115"/>
                    </a:cubicBezTo>
                    <a:cubicBezTo>
                      <a:pt x="621" y="56"/>
                      <a:pt x="686" y="36"/>
                      <a:pt x="740" y="18"/>
                    </a:cubicBezTo>
                    <a:cubicBezTo>
                      <a:pt x="794" y="0"/>
                      <a:pt x="829" y="4"/>
                      <a:pt x="867" y="9"/>
                    </a:cubicBezTo>
                  </a:path>
                </a:pathLst>
              </a:custGeom>
              <a:solidFill>
                <a:srgbClr val="14397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8651875" y="3132137"/>
                <a:ext cx="1057275" cy="1476375"/>
              </a:xfrm>
              <a:custGeom>
                <a:avLst/>
                <a:gdLst/>
                <a:ahLst/>
                <a:cxnLst/>
                <a:rect l="0" t="0" r="0" b="0"/>
                <a:pathLst>
                  <a:path w="666" h="930" extrusionOk="0">
                    <a:moveTo>
                      <a:pt x="481" y="5"/>
                    </a:moveTo>
                    <a:cubicBezTo>
                      <a:pt x="503" y="7"/>
                      <a:pt x="523" y="10"/>
                      <a:pt x="545" y="26"/>
                    </a:cubicBezTo>
                    <a:cubicBezTo>
                      <a:pt x="566" y="42"/>
                      <a:pt x="592" y="70"/>
                      <a:pt x="609" y="100"/>
                    </a:cubicBezTo>
                    <a:cubicBezTo>
                      <a:pt x="626" y="130"/>
                      <a:pt x="636" y="163"/>
                      <a:pt x="646" y="208"/>
                    </a:cubicBezTo>
                    <a:cubicBezTo>
                      <a:pt x="654" y="253"/>
                      <a:pt x="661" y="316"/>
                      <a:pt x="663" y="371"/>
                    </a:cubicBezTo>
                    <a:cubicBezTo>
                      <a:pt x="666" y="424"/>
                      <a:pt x="666" y="485"/>
                      <a:pt x="663" y="533"/>
                    </a:cubicBezTo>
                    <a:cubicBezTo>
                      <a:pt x="661" y="581"/>
                      <a:pt x="654" y="623"/>
                      <a:pt x="646" y="659"/>
                    </a:cubicBezTo>
                    <a:cubicBezTo>
                      <a:pt x="636" y="696"/>
                      <a:pt x="625" y="728"/>
                      <a:pt x="609" y="749"/>
                    </a:cubicBezTo>
                    <a:cubicBezTo>
                      <a:pt x="593" y="772"/>
                      <a:pt x="568" y="787"/>
                      <a:pt x="550" y="790"/>
                    </a:cubicBezTo>
                    <a:cubicBezTo>
                      <a:pt x="532" y="793"/>
                      <a:pt x="512" y="781"/>
                      <a:pt x="501" y="768"/>
                    </a:cubicBezTo>
                    <a:cubicBezTo>
                      <a:pt x="490" y="755"/>
                      <a:pt x="486" y="726"/>
                      <a:pt x="483" y="714"/>
                    </a:cubicBezTo>
                    <a:cubicBezTo>
                      <a:pt x="480" y="702"/>
                      <a:pt x="480" y="702"/>
                      <a:pt x="483" y="696"/>
                    </a:cubicBezTo>
                    <a:cubicBezTo>
                      <a:pt x="486" y="689"/>
                      <a:pt x="489" y="687"/>
                      <a:pt x="501" y="678"/>
                    </a:cubicBezTo>
                    <a:cubicBezTo>
                      <a:pt x="513" y="668"/>
                      <a:pt x="541" y="652"/>
                      <a:pt x="555" y="641"/>
                    </a:cubicBezTo>
                    <a:cubicBezTo>
                      <a:pt x="569" y="631"/>
                      <a:pt x="582" y="628"/>
                      <a:pt x="585" y="616"/>
                    </a:cubicBezTo>
                    <a:cubicBezTo>
                      <a:pt x="587" y="604"/>
                      <a:pt x="578" y="583"/>
                      <a:pt x="573" y="569"/>
                    </a:cubicBezTo>
                    <a:cubicBezTo>
                      <a:pt x="568" y="556"/>
                      <a:pt x="561" y="539"/>
                      <a:pt x="555" y="533"/>
                    </a:cubicBezTo>
                    <a:cubicBezTo>
                      <a:pt x="549" y="527"/>
                      <a:pt x="546" y="530"/>
                      <a:pt x="537" y="533"/>
                    </a:cubicBezTo>
                    <a:cubicBezTo>
                      <a:pt x="528" y="536"/>
                      <a:pt x="511" y="544"/>
                      <a:pt x="501" y="551"/>
                    </a:cubicBezTo>
                    <a:cubicBezTo>
                      <a:pt x="491" y="558"/>
                      <a:pt x="487" y="570"/>
                      <a:pt x="478" y="576"/>
                    </a:cubicBezTo>
                    <a:cubicBezTo>
                      <a:pt x="468" y="582"/>
                      <a:pt x="455" y="594"/>
                      <a:pt x="447" y="587"/>
                    </a:cubicBezTo>
                    <a:cubicBezTo>
                      <a:pt x="438" y="580"/>
                      <a:pt x="433" y="548"/>
                      <a:pt x="428" y="533"/>
                    </a:cubicBezTo>
                    <a:cubicBezTo>
                      <a:pt x="423" y="518"/>
                      <a:pt x="426" y="502"/>
                      <a:pt x="418" y="498"/>
                    </a:cubicBezTo>
                    <a:cubicBezTo>
                      <a:pt x="411" y="493"/>
                      <a:pt x="394" y="505"/>
                      <a:pt x="384" y="509"/>
                    </a:cubicBezTo>
                    <a:cubicBezTo>
                      <a:pt x="374" y="513"/>
                      <a:pt x="367" y="519"/>
                      <a:pt x="359" y="523"/>
                    </a:cubicBezTo>
                    <a:cubicBezTo>
                      <a:pt x="352" y="527"/>
                      <a:pt x="342" y="526"/>
                      <a:pt x="339" y="533"/>
                    </a:cubicBezTo>
                    <a:cubicBezTo>
                      <a:pt x="335" y="541"/>
                      <a:pt x="336" y="551"/>
                      <a:pt x="339" y="569"/>
                    </a:cubicBezTo>
                    <a:cubicBezTo>
                      <a:pt x="341" y="587"/>
                      <a:pt x="360" y="625"/>
                      <a:pt x="356" y="641"/>
                    </a:cubicBezTo>
                    <a:cubicBezTo>
                      <a:pt x="354" y="658"/>
                      <a:pt x="334" y="657"/>
                      <a:pt x="319" y="668"/>
                    </a:cubicBezTo>
                    <a:cubicBezTo>
                      <a:pt x="304" y="678"/>
                      <a:pt x="273" y="687"/>
                      <a:pt x="267" y="704"/>
                    </a:cubicBezTo>
                    <a:cubicBezTo>
                      <a:pt x="262" y="721"/>
                      <a:pt x="279" y="754"/>
                      <a:pt x="285" y="768"/>
                    </a:cubicBezTo>
                    <a:cubicBezTo>
                      <a:pt x="290" y="782"/>
                      <a:pt x="291" y="787"/>
                      <a:pt x="302" y="786"/>
                    </a:cubicBezTo>
                    <a:cubicBezTo>
                      <a:pt x="314" y="785"/>
                      <a:pt x="336" y="769"/>
                      <a:pt x="352" y="763"/>
                    </a:cubicBezTo>
                    <a:cubicBezTo>
                      <a:pt x="367" y="757"/>
                      <a:pt x="384" y="742"/>
                      <a:pt x="392" y="749"/>
                    </a:cubicBezTo>
                    <a:cubicBezTo>
                      <a:pt x="401" y="757"/>
                      <a:pt x="405" y="786"/>
                      <a:pt x="403" y="807"/>
                    </a:cubicBezTo>
                    <a:cubicBezTo>
                      <a:pt x="401" y="828"/>
                      <a:pt x="396" y="857"/>
                      <a:pt x="384" y="876"/>
                    </a:cubicBezTo>
                    <a:cubicBezTo>
                      <a:pt x="372" y="896"/>
                      <a:pt x="354" y="918"/>
                      <a:pt x="331" y="924"/>
                    </a:cubicBezTo>
                    <a:cubicBezTo>
                      <a:pt x="308" y="930"/>
                      <a:pt x="277" y="927"/>
                      <a:pt x="248" y="912"/>
                    </a:cubicBezTo>
                    <a:cubicBezTo>
                      <a:pt x="220" y="898"/>
                      <a:pt x="182" y="867"/>
                      <a:pt x="158" y="840"/>
                    </a:cubicBezTo>
                    <a:cubicBezTo>
                      <a:pt x="134" y="813"/>
                      <a:pt x="120" y="783"/>
                      <a:pt x="104" y="749"/>
                    </a:cubicBezTo>
                    <a:cubicBezTo>
                      <a:pt x="88" y="716"/>
                      <a:pt x="70" y="677"/>
                      <a:pt x="59" y="637"/>
                    </a:cubicBezTo>
                    <a:cubicBezTo>
                      <a:pt x="48" y="598"/>
                      <a:pt x="47" y="547"/>
                      <a:pt x="40" y="513"/>
                    </a:cubicBezTo>
                    <a:cubicBezTo>
                      <a:pt x="33" y="479"/>
                      <a:pt x="24" y="449"/>
                      <a:pt x="18" y="431"/>
                    </a:cubicBezTo>
                    <a:cubicBezTo>
                      <a:pt x="11" y="412"/>
                      <a:pt x="0" y="412"/>
                      <a:pt x="2" y="402"/>
                    </a:cubicBezTo>
                    <a:cubicBezTo>
                      <a:pt x="4" y="392"/>
                      <a:pt x="5" y="400"/>
                      <a:pt x="30" y="368"/>
                    </a:cubicBezTo>
                    <a:cubicBezTo>
                      <a:pt x="56" y="336"/>
                      <a:pt x="113" y="259"/>
                      <a:pt x="158" y="208"/>
                    </a:cubicBezTo>
                    <a:cubicBezTo>
                      <a:pt x="203" y="158"/>
                      <a:pt x="260" y="97"/>
                      <a:pt x="302" y="63"/>
                    </a:cubicBezTo>
                    <a:cubicBezTo>
                      <a:pt x="345" y="31"/>
                      <a:pt x="381" y="20"/>
                      <a:pt x="411" y="10"/>
                    </a:cubicBezTo>
                    <a:cubicBezTo>
                      <a:pt x="441" y="0"/>
                      <a:pt x="460" y="2"/>
                      <a:pt x="481" y="5"/>
                    </a:cubicBezTo>
                  </a:path>
                </a:pathLst>
              </a:custGeom>
              <a:solidFill>
                <a:srgbClr val="143972"/>
              </a:solidFill>
              <a:ln w="111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42" name="Shape 42"/>
            <p:cNvGrpSpPr/>
            <p:nvPr/>
          </p:nvGrpSpPr>
          <p:grpSpPr>
            <a:xfrm>
              <a:off x="10094385" y="236537"/>
              <a:ext cx="298449" cy="171450"/>
              <a:chOff x="7170737" y="4065587"/>
              <a:chExt cx="1492250" cy="1141412"/>
            </a:xfrm>
          </p:grpSpPr>
          <p:sp>
            <p:nvSpPr>
              <p:cNvPr id="43" name="Shape 43"/>
              <p:cNvSpPr/>
              <p:nvPr/>
            </p:nvSpPr>
            <p:spPr>
              <a:xfrm>
                <a:off x="7172325" y="4065587"/>
                <a:ext cx="1490662" cy="1141412"/>
              </a:xfrm>
              <a:custGeom>
                <a:avLst/>
                <a:gdLst/>
                <a:ahLst/>
                <a:cxnLst/>
                <a:rect l="0" t="0" r="0" b="0"/>
                <a:pathLst>
                  <a:path w="1692" h="1295" extrusionOk="0">
                    <a:moveTo>
                      <a:pt x="30" y="417"/>
                    </a:moveTo>
                    <a:cubicBezTo>
                      <a:pt x="14" y="455"/>
                      <a:pt x="0" y="489"/>
                      <a:pt x="6" y="538"/>
                    </a:cubicBezTo>
                    <a:cubicBezTo>
                      <a:pt x="13" y="586"/>
                      <a:pt x="33" y="653"/>
                      <a:pt x="67" y="707"/>
                    </a:cubicBezTo>
                    <a:cubicBezTo>
                      <a:pt x="100" y="761"/>
                      <a:pt x="144" y="807"/>
                      <a:pt x="207" y="862"/>
                    </a:cubicBezTo>
                    <a:cubicBezTo>
                      <a:pt x="271" y="917"/>
                      <a:pt x="367" y="983"/>
                      <a:pt x="451" y="1036"/>
                    </a:cubicBezTo>
                    <a:cubicBezTo>
                      <a:pt x="535" y="1089"/>
                      <a:pt x="631" y="1143"/>
                      <a:pt x="710" y="1182"/>
                    </a:cubicBezTo>
                    <a:cubicBezTo>
                      <a:pt x="790" y="1221"/>
                      <a:pt x="862" y="1249"/>
                      <a:pt x="928" y="1267"/>
                    </a:cubicBezTo>
                    <a:cubicBezTo>
                      <a:pt x="994" y="1285"/>
                      <a:pt x="1055" y="1295"/>
                      <a:pt x="1105" y="1289"/>
                    </a:cubicBezTo>
                    <a:cubicBezTo>
                      <a:pt x="1154" y="1284"/>
                      <a:pt x="1201" y="1257"/>
                      <a:pt x="1222" y="1232"/>
                    </a:cubicBezTo>
                    <a:cubicBezTo>
                      <a:pt x="1244" y="1206"/>
                      <a:pt x="1241" y="1162"/>
                      <a:pt x="1231" y="1133"/>
                    </a:cubicBezTo>
                    <a:cubicBezTo>
                      <a:pt x="1221" y="1103"/>
                      <a:pt x="1177" y="1071"/>
                      <a:pt x="1161" y="1055"/>
                    </a:cubicBezTo>
                    <a:cubicBezTo>
                      <a:pt x="1144" y="1040"/>
                      <a:pt x="1144" y="1040"/>
                      <a:pt x="1131" y="1039"/>
                    </a:cubicBezTo>
                    <a:cubicBezTo>
                      <a:pt x="1119" y="1038"/>
                      <a:pt x="1112" y="1041"/>
                      <a:pt x="1087" y="1052"/>
                    </a:cubicBezTo>
                    <a:cubicBezTo>
                      <a:pt x="1061" y="1063"/>
                      <a:pt x="1009" y="1093"/>
                      <a:pt x="980" y="1106"/>
                    </a:cubicBezTo>
                    <a:cubicBezTo>
                      <a:pt x="951" y="1119"/>
                      <a:pt x="935" y="1137"/>
                      <a:pt x="914" y="1130"/>
                    </a:cubicBezTo>
                    <a:cubicBezTo>
                      <a:pt x="892" y="1124"/>
                      <a:pt x="867" y="1090"/>
                      <a:pt x="849" y="1070"/>
                    </a:cubicBezTo>
                    <a:cubicBezTo>
                      <a:pt x="831" y="1050"/>
                      <a:pt x="811" y="1024"/>
                      <a:pt x="807" y="1009"/>
                    </a:cubicBezTo>
                    <a:cubicBezTo>
                      <a:pt x="803" y="994"/>
                      <a:pt x="810" y="992"/>
                      <a:pt x="823" y="980"/>
                    </a:cubicBezTo>
                    <a:cubicBezTo>
                      <a:pt x="837" y="968"/>
                      <a:pt x="865" y="948"/>
                      <a:pt x="885" y="938"/>
                    </a:cubicBezTo>
                    <a:cubicBezTo>
                      <a:pt x="906" y="929"/>
                      <a:pt x="928" y="933"/>
                      <a:pt x="945" y="924"/>
                    </a:cubicBezTo>
                    <a:cubicBezTo>
                      <a:pt x="963" y="914"/>
                      <a:pt x="995" y="904"/>
                      <a:pt x="991" y="884"/>
                    </a:cubicBezTo>
                    <a:cubicBezTo>
                      <a:pt x="987" y="864"/>
                      <a:pt x="940" y="827"/>
                      <a:pt x="921" y="806"/>
                    </a:cubicBezTo>
                    <a:cubicBezTo>
                      <a:pt x="902" y="785"/>
                      <a:pt x="873" y="774"/>
                      <a:pt x="873" y="758"/>
                    </a:cubicBezTo>
                    <a:cubicBezTo>
                      <a:pt x="874" y="743"/>
                      <a:pt x="908" y="726"/>
                      <a:pt x="923" y="713"/>
                    </a:cubicBezTo>
                    <a:cubicBezTo>
                      <a:pt x="938" y="701"/>
                      <a:pt x="954" y="695"/>
                      <a:pt x="967" y="686"/>
                    </a:cubicBezTo>
                    <a:cubicBezTo>
                      <a:pt x="980" y="677"/>
                      <a:pt x="986" y="661"/>
                      <a:pt x="1002" y="662"/>
                    </a:cubicBezTo>
                    <a:cubicBezTo>
                      <a:pt x="1017" y="663"/>
                      <a:pt x="1034" y="674"/>
                      <a:pt x="1060" y="695"/>
                    </a:cubicBezTo>
                    <a:cubicBezTo>
                      <a:pt x="1086" y="715"/>
                      <a:pt x="1130" y="778"/>
                      <a:pt x="1159" y="788"/>
                    </a:cubicBezTo>
                    <a:cubicBezTo>
                      <a:pt x="1188" y="797"/>
                      <a:pt x="1204" y="766"/>
                      <a:pt x="1234" y="752"/>
                    </a:cubicBezTo>
                    <a:cubicBezTo>
                      <a:pt x="1264" y="737"/>
                      <a:pt x="1307" y="696"/>
                      <a:pt x="1339" y="702"/>
                    </a:cubicBezTo>
                    <a:cubicBezTo>
                      <a:pt x="1371" y="708"/>
                      <a:pt x="1409" y="765"/>
                      <a:pt x="1426" y="786"/>
                    </a:cubicBezTo>
                    <a:cubicBezTo>
                      <a:pt x="1442" y="807"/>
                      <a:pt x="1449" y="814"/>
                      <a:pt x="1438" y="831"/>
                    </a:cubicBezTo>
                    <a:cubicBezTo>
                      <a:pt x="1427" y="848"/>
                      <a:pt x="1381" y="871"/>
                      <a:pt x="1358" y="889"/>
                    </a:cubicBezTo>
                    <a:cubicBezTo>
                      <a:pt x="1334" y="908"/>
                      <a:pt x="1296" y="922"/>
                      <a:pt x="1299" y="943"/>
                    </a:cubicBezTo>
                    <a:cubicBezTo>
                      <a:pt x="1303" y="963"/>
                      <a:pt x="1347" y="995"/>
                      <a:pt x="1382" y="1011"/>
                    </a:cubicBezTo>
                    <a:cubicBezTo>
                      <a:pt x="1417" y="1028"/>
                      <a:pt x="1467" y="1044"/>
                      <a:pt x="1509" y="1042"/>
                    </a:cubicBezTo>
                    <a:cubicBezTo>
                      <a:pt x="1551" y="1041"/>
                      <a:pt x="1603" y="1031"/>
                      <a:pt x="1633" y="1000"/>
                    </a:cubicBezTo>
                    <a:cubicBezTo>
                      <a:pt x="1663" y="969"/>
                      <a:pt x="1685" y="916"/>
                      <a:pt x="1689" y="858"/>
                    </a:cubicBezTo>
                    <a:cubicBezTo>
                      <a:pt x="1692" y="799"/>
                      <a:pt x="1676" y="711"/>
                      <a:pt x="1654" y="648"/>
                    </a:cubicBezTo>
                    <a:cubicBezTo>
                      <a:pt x="1633" y="586"/>
                      <a:pt x="1598" y="537"/>
                      <a:pt x="1559" y="480"/>
                    </a:cubicBezTo>
                    <a:cubicBezTo>
                      <a:pt x="1519" y="424"/>
                      <a:pt x="1473" y="361"/>
                      <a:pt x="1419" y="308"/>
                    </a:cubicBezTo>
                    <a:cubicBezTo>
                      <a:pt x="1366" y="256"/>
                      <a:pt x="1287" y="208"/>
                      <a:pt x="1238" y="166"/>
                    </a:cubicBezTo>
                    <a:cubicBezTo>
                      <a:pt x="1189" y="125"/>
                      <a:pt x="1150" y="83"/>
                      <a:pt x="1127" y="56"/>
                    </a:cubicBezTo>
                    <a:cubicBezTo>
                      <a:pt x="1103" y="30"/>
                      <a:pt x="1113" y="12"/>
                      <a:pt x="1095" y="6"/>
                    </a:cubicBezTo>
                    <a:cubicBezTo>
                      <a:pt x="1077" y="0"/>
                      <a:pt x="1089" y="8"/>
                      <a:pt x="1015" y="21"/>
                    </a:cubicBezTo>
                    <a:cubicBezTo>
                      <a:pt x="940" y="33"/>
                      <a:pt x="767" y="54"/>
                      <a:pt x="645" y="82"/>
                    </a:cubicBezTo>
                    <a:cubicBezTo>
                      <a:pt x="524" y="109"/>
                      <a:pt x="375" y="146"/>
                      <a:pt x="285" y="183"/>
                    </a:cubicBezTo>
                    <a:cubicBezTo>
                      <a:pt x="194" y="221"/>
                      <a:pt x="144" y="269"/>
                      <a:pt x="101" y="308"/>
                    </a:cubicBezTo>
                    <a:cubicBezTo>
                      <a:pt x="58" y="347"/>
                      <a:pt x="44" y="381"/>
                      <a:pt x="30" y="417"/>
                    </a:cubicBezTo>
                  </a:path>
                </a:pathLst>
              </a:custGeom>
              <a:solidFill>
                <a:srgbClr val="81BFE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7170737" y="4065587"/>
                <a:ext cx="1492250" cy="1141412"/>
              </a:xfrm>
              <a:custGeom>
                <a:avLst/>
                <a:gdLst/>
                <a:ahLst/>
                <a:cxnLst/>
                <a:rect l="0" t="0" r="0" b="0"/>
                <a:pathLst>
                  <a:path w="940" h="719" extrusionOk="0">
                    <a:moveTo>
                      <a:pt x="17" y="231"/>
                    </a:moveTo>
                    <a:cubicBezTo>
                      <a:pt x="8" y="253"/>
                      <a:pt x="0" y="271"/>
                      <a:pt x="4" y="299"/>
                    </a:cubicBezTo>
                    <a:cubicBezTo>
                      <a:pt x="8" y="325"/>
                      <a:pt x="19" y="363"/>
                      <a:pt x="38" y="393"/>
                    </a:cubicBezTo>
                    <a:cubicBezTo>
                      <a:pt x="56" y="423"/>
                      <a:pt x="80" y="448"/>
                      <a:pt x="115" y="479"/>
                    </a:cubicBezTo>
                    <a:cubicBezTo>
                      <a:pt x="151" y="509"/>
                      <a:pt x="204" y="546"/>
                      <a:pt x="251" y="575"/>
                    </a:cubicBezTo>
                    <a:cubicBezTo>
                      <a:pt x="298" y="605"/>
                      <a:pt x="351" y="635"/>
                      <a:pt x="395" y="656"/>
                    </a:cubicBezTo>
                    <a:cubicBezTo>
                      <a:pt x="439" y="678"/>
                      <a:pt x="479" y="694"/>
                      <a:pt x="516" y="704"/>
                    </a:cubicBezTo>
                    <a:cubicBezTo>
                      <a:pt x="552" y="714"/>
                      <a:pt x="586" y="719"/>
                      <a:pt x="614" y="716"/>
                    </a:cubicBezTo>
                    <a:cubicBezTo>
                      <a:pt x="641" y="713"/>
                      <a:pt x="667" y="698"/>
                      <a:pt x="679" y="684"/>
                    </a:cubicBezTo>
                    <a:cubicBezTo>
                      <a:pt x="691" y="670"/>
                      <a:pt x="690" y="645"/>
                      <a:pt x="684" y="629"/>
                    </a:cubicBezTo>
                    <a:cubicBezTo>
                      <a:pt x="678" y="613"/>
                      <a:pt x="654" y="595"/>
                      <a:pt x="645" y="586"/>
                    </a:cubicBezTo>
                    <a:cubicBezTo>
                      <a:pt x="636" y="578"/>
                      <a:pt x="636" y="578"/>
                      <a:pt x="629" y="577"/>
                    </a:cubicBezTo>
                    <a:cubicBezTo>
                      <a:pt x="622" y="576"/>
                      <a:pt x="618" y="578"/>
                      <a:pt x="604" y="584"/>
                    </a:cubicBezTo>
                    <a:cubicBezTo>
                      <a:pt x="590" y="590"/>
                      <a:pt x="561" y="607"/>
                      <a:pt x="545" y="614"/>
                    </a:cubicBezTo>
                    <a:cubicBezTo>
                      <a:pt x="529" y="621"/>
                      <a:pt x="520" y="631"/>
                      <a:pt x="508" y="628"/>
                    </a:cubicBezTo>
                    <a:cubicBezTo>
                      <a:pt x="496" y="624"/>
                      <a:pt x="482" y="605"/>
                      <a:pt x="472" y="594"/>
                    </a:cubicBezTo>
                    <a:cubicBezTo>
                      <a:pt x="462" y="583"/>
                      <a:pt x="451" y="569"/>
                      <a:pt x="449" y="560"/>
                    </a:cubicBezTo>
                    <a:cubicBezTo>
                      <a:pt x="446" y="552"/>
                      <a:pt x="450" y="551"/>
                      <a:pt x="457" y="544"/>
                    </a:cubicBezTo>
                    <a:cubicBezTo>
                      <a:pt x="465" y="538"/>
                      <a:pt x="481" y="526"/>
                      <a:pt x="492" y="521"/>
                    </a:cubicBezTo>
                    <a:cubicBezTo>
                      <a:pt x="504" y="516"/>
                      <a:pt x="516" y="518"/>
                      <a:pt x="525" y="513"/>
                    </a:cubicBezTo>
                    <a:cubicBezTo>
                      <a:pt x="535" y="508"/>
                      <a:pt x="553" y="502"/>
                      <a:pt x="551" y="491"/>
                    </a:cubicBezTo>
                    <a:cubicBezTo>
                      <a:pt x="549" y="480"/>
                      <a:pt x="522" y="459"/>
                      <a:pt x="512" y="448"/>
                    </a:cubicBezTo>
                    <a:cubicBezTo>
                      <a:pt x="501" y="436"/>
                      <a:pt x="485" y="430"/>
                      <a:pt x="485" y="421"/>
                    </a:cubicBezTo>
                    <a:cubicBezTo>
                      <a:pt x="486" y="413"/>
                      <a:pt x="505" y="403"/>
                      <a:pt x="513" y="396"/>
                    </a:cubicBezTo>
                    <a:cubicBezTo>
                      <a:pt x="521" y="389"/>
                      <a:pt x="530" y="386"/>
                      <a:pt x="537" y="381"/>
                    </a:cubicBezTo>
                    <a:cubicBezTo>
                      <a:pt x="545" y="376"/>
                      <a:pt x="548" y="367"/>
                      <a:pt x="557" y="368"/>
                    </a:cubicBezTo>
                    <a:cubicBezTo>
                      <a:pt x="565" y="368"/>
                      <a:pt x="575" y="374"/>
                      <a:pt x="589" y="386"/>
                    </a:cubicBezTo>
                    <a:cubicBezTo>
                      <a:pt x="604" y="397"/>
                      <a:pt x="628" y="432"/>
                      <a:pt x="644" y="438"/>
                    </a:cubicBezTo>
                    <a:cubicBezTo>
                      <a:pt x="660" y="443"/>
                      <a:pt x="669" y="425"/>
                      <a:pt x="686" y="418"/>
                    </a:cubicBezTo>
                    <a:cubicBezTo>
                      <a:pt x="702" y="409"/>
                      <a:pt x="726" y="386"/>
                      <a:pt x="744" y="390"/>
                    </a:cubicBezTo>
                    <a:cubicBezTo>
                      <a:pt x="762" y="393"/>
                      <a:pt x="783" y="425"/>
                      <a:pt x="792" y="436"/>
                    </a:cubicBezTo>
                    <a:cubicBezTo>
                      <a:pt x="801" y="448"/>
                      <a:pt x="805" y="452"/>
                      <a:pt x="799" y="461"/>
                    </a:cubicBezTo>
                    <a:cubicBezTo>
                      <a:pt x="793" y="471"/>
                      <a:pt x="767" y="484"/>
                      <a:pt x="755" y="494"/>
                    </a:cubicBezTo>
                    <a:cubicBezTo>
                      <a:pt x="741" y="504"/>
                      <a:pt x="720" y="512"/>
                      <a:pt x="722" y="524"/>
                    </a:cubicBezTo>
                    <a:cubicBezTo>
                      <a:pt x="724" y="535"/>
                      <a:pt x="748" y="553"/>
                      <a:pt x="768" y="561"/>
                    </a:cubicBezTo>
                    <a:cubicBezTo>
                      <a:pt x="787" y="571"/>
                      <a:pt x="815" y="580"/>
                      <a:pt x="838" y="579"/>
                    </a:cubicBezTo>
                    <a:cubicBezTo>
                      <a:pt x="862" y="578"/>
                      <a:pt x="891" y="573"/>
                      <a:pt x="907" y="555"/>
                    </a:cubicBezTo>
                    <a:cubicBezTo>
                      <a:pt x="924" y="538"/>
                      <a:pt x="936" y="509"/>
                      <a:pt x="938" y="476"/>
                    </a:cubicBezTo>
                    <a:cubicBezTo>
                      <a:pt x="940" y="444"/>
                      <a:pt x="931" y="395"/>
                      <a:pt x="919" y="360"/>
                    </a:cubicBezTo>
                    <a:cubicBezTo>
                      <a:pt x="907" y="325"/>
                      <a:pt x="888" y="298"/>
                      <a:pt x="866" y="266"/>
                    </a:cubicBezTo>
                    <a:cubicBezTo>
                      <a:pt x="844" y="235"/>
                      <a:pt x="818" y="200"/>
                      <a:pt x="788" y="171"/>
                    </a:cubicBezTo>
                    <a:cubicBezTo>
                      <a:pt x="759" y="142"/>
                      <a:pt x="715" y="115"/>
                      <a:pt x="688" y="92"/>
                    </a:cubicBezTo>
                    <a:cubicBezTo>
                      <a:pt x="661" y="69"/>
                      <a:pt x="639" y="46"/>
                      <a:pt x="626" y="31"/>
                    </a:cubicBezTo>
                    <a:cubicBezTo>
                      <a:pt x="613" y="16"/>
                      <a:pt x="619" y="6"/>
                      <a:pt x="609" y="3"/>
                    </a:cubicBezTo>
                    <a:cubicBezTo>
                      <a:pt x="599" y="0"/>
                      <a:pt x="605" y="4"/>
                      <a:pt x="564" y="11"/>
                    </a:cubicBezTo>
                    <a:cubicBezTo>
                      <a:pt x="522" y="18"/>
                      <a:pt x="426" y="30"/>
                      <a:pt x="359" y="45"/>
                    </a:cubicBezTo>
                    <a:cubicBezTo>
                      <a:pt x="291" y="60"/>
                      <a:pt x="209" y="81"/>
                      <a:pt x="159" y="101"/>
                    </a:cubicBezTo>
                    <a:cubicBezTo>
                      <a:pt x="108" y="123"/>
                      <a:pt x="80" y="149"/>
                      <a:pt x="57" y="171"/>
                    </a:cubicBezTo>
                    <a:cubicBezTo>
                      <a:pt x="33" y="193"/>
                      <a:pt x="25" y="211"/>
                      <a:pt x="17" y="231"/>
                    </a:cubicBezTo>
                  </a:path>
                </a:pathLst>
              </a:custGeom>
              <a:noFill/>
              <a:ln w="111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  <p:grpSp>
          <p:nvGrpSpPr>
            <p:cNvPr id="45" name="Shape 45"/>
            <p:cNvGrpSpPr/>
            <p:nvPr/>
          </p:nvGrpSpPr>
          <p:grpSpPr>
            <a:xfrm>
              <a:off x="10094385" y="236537"/>
              <a:ext cx="298449" cy="171450"/>
              <a:chOff x="7170737" y="4065587"/>
              <a:chExt cx="1492250" cy="1141412"/>
            </a:xfrm>
          </p:grpSpPr>
          <p:sp>
            <p:nvSpPr>
              <p:cNvPr id="46" name="Shape 46"/>
              <p:cNvSpPr/>
              <p:nvPr/>
            </p:nvSpPr>
            <p:spPr>
              <a:xfrm>
                <a:off x="7172325" y="4065587"/>
                <a:ext cx="1490662" cy="1141412"/>
              </a:xfrm>
              <a:custGeom>
                <a:avLst/>
                <a:gdLst/>
                <a:ahLst/>
                <a:cxnLst/>
                <a:rect l="0" t="0" r="0" b="0"/>
                <a:pathLst>
                  <a:path w="1692" h="1295" extrusionOk="0">
                    <a:moveTo>
                      <a:pt x="30" y="417"/>
                    </a:moveTo>
                    <a:cubicBezTo>
                      <a:pt x="14" y="455"/>
                      <a:pt x="0" y="489"/>
                      <a:pt x="6" y="538"/>
                    </a:cubicBezTo>
                    <a:cubicBezTo>
                      <a:pt x="13" y="586"/>
                      <a:pt x="33" y="653"/>
                      <a:pt x="67" y="707"/>
                    </a:cubicBezTo>
                    <a:cubicBezTo>
                      <a:pt x="100" y="761"/>
                      <a:pt x="144" y="807"/>
                      <a:pt x="207" y="862"/>
                    </a:cubicBezTo>
                    <a:cubicBezTo>
                      <a:pt x="271" y="917"/>
                      <a:pt x="367" y="983"/>
                      <a:pt x="451" y="1036"/>
                    </a:cubicBezTo>
                    <a:cubicBezTo>
                      <a:pt x="535" y="1089"/>
                      <a:pt x="631" y="1143"/>
                      <a:pt x="710" y="1182"/>
                    </a:cubicBezTo>
                    <a:cubicBezTo>
                      <a:pt x="790" y="1221"/>
                      <a:pt x="862" y="1249"/>
                      <a:pt x="928" y="1267"/>
                    </a:cubicBezTo>
                    <a:cubicBezTo>
                      <a:pt x="994" y="1285"/>
                      <a:pt x="1055" y="1295"/>
                      <a:pt x="1105" y="1289"/>
                    </a:cubicBezTo>
                    <a:cubicBezTo>
                      <a:pt x="1154" y="1284"/>
                      <a:pt x="1201" y="1257"/>
                      <a:pt x="1222" y="1232"/>
                    </a:cubicBezTo>
                    <a:cubicBezTo>
                      <a:pt x="1244" y="1206"/>
                      <a:pt x="1241" y="1162"/>
                      <a:pt x="1231" y="1133"/>
                    </a:cubicBezTo>
                    <a:cubicBezTo>
                      <a:pt x="1221" y="1103"/>
                      <a:pt x="1177" y="1071"/>
                      <a:pt x="1161" y="1055"/>
                    </a:cubicBezTo>
                    <a:cubicBezTo>
                      <a:pt x="1144" y="1040"/>
                      <a:pt x="1144" y="1040"/>
                      <a:pt x="1131" y="1039"/>
                    </a:cubicBezTo>
                    <a:cubicBezTo>
                      <a:pt x="1119" y="1038"/>
                      <a:pt x="1112" y="1041"/>
                      <a:pt x="1087" y="1052"/>
                    </a:cubicBezTo>
                    <a:cubicBezTo>
                      <a:pt x="1061" y="1063"/>
                      <a:pt x="1009" y="1093"/>
                      <a:pt x="980" y="1106"/>
                    </a:cubicBezTo>
                    <a:cubicBezTo>
                      <a:pt x="951" y="1119"/>
                      <a:pt x="935" y="1137"/>
                      <a:pt x="914" y="1130"/>
                    </a:cubicBezTo>
                    <a:cubicBezTo>
                      <a:pt x="892" y="1124"/>
                      <a:pt x="867" y="1090"/>
                      <a:pt x="849" y="1070"/>
                    </a:cubicBezTo>
                    <a:cubicBezTo>
                      <a:pt x="831" y="1050"/>
                      <a:pt x="811" y="1024"/>
                      <a:pt x="807" y="1009"/>
                    </a:cubicBezTo>
                    <a:cubicBezTo>
                      <a:pt x="803" y="994"/>
                      <a:pt x="810" y="992"/>
                      <a:pt x="823" y="980"/>
                    </a:cubicBezTo>
                    <a:cubicBezTo>
                      <a:pt x="837" y="968"/>
                      <a:pt x="865" y="948"/>
                      <a:pt x="885" y="938"/>
                    </a:cubicBezTo>
                    <a:cubicBezTo>
                      <a:pt x="906" y="929"/>
                      <a:pt x="928" y="933"/>
                      <a:pt x="945" y="924"/>
                    </a:cubicBezTo>
                    <a:cubicBezTo>
                      <a:pt x="963" y="914"/>
                      <a:pt x="995" y="904"/>
                      <a:pt x="991" y="884"/>
                    </a:cubicBezTo>
                    <a:cubicBezTo>
                      <a:pt x="987" y="864"/>
                      <a:pt x="940" y="827"/>
                      <a:pt x="921" y="806"/>
                    </a:cubicBezTo>
                    <a:cubicBezTo>
                      <a:pt x="902" y="785"/>
                      <a:pt x="873" y="774"/>
                      <a:pt x="873" y="758"/>
                    </a:cubicBezTo>
                    <a:cubicBezTo>
                      <a:pt x="874" y="743"/>
                      <a:pt x="908" y="726"/>
                      <a:pt x="923" y="713"/>
                    </a:cubicBezTo>
                    <a:cubicBezTo>
                      <a:pt x="938" y="701"/>
                      <a:pt x="954" y="695"/>
                      <a:pt x="967" y="686"/>
                    </a:cubicBezTo>
                    <a:cubicBezTo>
                      <a:pt x="980" y="677"/>
                      <a:pt x="986" y="661"/>
                      <a:pt x="1002" y="662"/>
                    </a:cubicBezTo>
                    <a:cubicBezTo>
                      <a:pt x="1017" y="663"/>
                      <a:pt x="1034" y="674"/>
                      <a:pt x="1060" y="695"/>
                    </a:cubicBezTo>
                    <a:cubicBezTo>
                      <a:pt x="1086" y="715"/>
                      <a:pt x="1130" y="778"/>
                      <a:pt x="1159" y="788"/>
                    </a:cubicBezTo>
                    <a:cubicBezTo>
                      <a:pt x="1188" y="797"/>
                      <a:pt x="1204" y="766"/>
                      <a:pt x="1234" y="752"/>
                    </a:cubicBezTo>
                    <a:cubicBezTo>
                      <a:pt x="1264" y="737"/>
                      <a:pt x="1307" y="696"/>
                      <a:pt x="1339" y="702"/>
                    </a:cubicBezTo>
                    <a:cubicBezTo>
                      <a:pt x="1371" y="708"/>
                      <a:pt x="1409" y="765"/>
                      <a:pt x="1426" y="786"/>
                    </a:cubicBezTo>
                    <a:cubicBezTo>
                      <a:pt x="1442" y="807"/>
                      <a:pt x="1449" y="814"/>
                      <a:pt x="1438" y="831"/>
                    </a:cubicBezTo>
                    <a:cubicBezTo>
                      <a:pt x="1427" y="848"/>
                      <a:pt x="1381" y="871"/>
                      <a:pt x="1358" y="889"/>
                    </a:cubicBezTo>
                    <a:cubicBezTo>
                      <a:pt x="1334" y="908"/>
                      <a:pt x="1296" y="922"/>
                      <a:pt x="1299" y="943"/>
                    </a:cubicBezTo>
                    <a:cubicBezTo>
                      <a:pt x="1303" y="963"/>
                      <a:pt x="1347" y="995"/>
                      <a:pt x="1382" y="1011"/>
                    </a:cubicBezTo>
                    <a:cubicBezTo>
                      <a:pt x="1417" y="1028"/>
                      <a:pt x="1467" y="1044"/>
                      <a:pt x="1509" y="1042"/>
                    </a:cubicBezTo>
                    <a:cubicBezTo>
                      <a:pt x="1551" y="1041"/>
                      <a:pt x="1603" y="1031"/>
                      <a:pt x="1633" y="1000"/>
                    </a:cubicBezTo>
                    <a:cubicBezTo>
                      <a:pt x="1663" y="969"/>
                      <a:pt x="1685" y="916"/>
                      <a:pt x="1689" y="858"/>
                    </a:cubicBezTo>
                    <a:cubicBezTo>
                      <a:pt x="1692" y="799"/>
                      <a:pt x="1676" y="711"/>
                      <a:pt x="1654" y="648"/>
                    </a:cubicBezTo>
                    <a:cubicBezTo>
                      <a:pt x="1633" y="586"/>
                      <a:pt x="1598" y="537"/>
                      <a:pt x="1559" y="480"/>
                    </a:cubicBezTo>
                    <a:cubicBezTo>
                      <a:pt x="1519" y="424"/>
                      <a:pt x="1473" y="361"/>
                      <a:pt x="1419" y="308"/>
                    </a:cubicBezTo>
                    <a:cubicBezTo>
                      <a:pt x="1366" y="256"/>
                      <a:pt x="1287" y="208"/>
                      <a:pt x="1238" y="166"/>
                    </a:cubicBezTo>
                    <a:cubicBezTo>
                      <a:pt x="1189" y="125"/>
                      <a:pt x="1150" y="83"/>
                      <a:pt x="1127" y="56"/>
                    </a:cubicBezTo>
                    <a:cubicBezTo>
                      <a:pt x="1103" y="30"/>
                      <a:pt x="1113" y="12"/>
                      <a:pt x="1095" y="6"/>
                    </a:cubicBezTo>
                    <a:cubicBezTo>
                      <a:pt x="1077" y="0"/>
                      <a:pt x="1089" y="8"/>
                      <a:pt x="1015" y="21"/>
                    </a:cubicBezTo>
                    <a:cubicBezTo>
                      <a:pt x="940" y="33"/>
                      <a:pt x="767" y="54"/>
                      <a:pt x="645" y="82"/>
                    </a:cubicBezTo>
                    <a:cubicBezTo>
                      <a:pt x="524" y="109"/>
                      <a:pt x="375" y="146"/>
                      <a:pt x="285" y="183"/>
                    </a:cubicBezTo>
                    <a:cubicBezTo>
                      <a:pt x="194" y="221"/>
                      <a:pt x="144" y="269"/>
                      <a:pt x="101" y="308"/>
                    </a:cubicBezTo>
                    <a:cubicBezTo>
                      <a:pt x="58" y="347"/>
                      <a:pt x="44" y="381"/>
                      <a:pt x="30" y="417"/>
                    </a:cubicBezTo>
                  </a:path>
                </a:pathLst>
              </a:custGeom>
              <a:solidFill>
                <a:srgbClr val="1331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  <p:sp>
            <p:nvSpPr>
              <p:cNvPr id="47" name="Shape 47"/>
              <p:cNvSpPr/>
              <p:nvPr/>
            </p:nvSpPr>
            <p:spPr>
              <a:xfrm>
                <a:off x="7170737" y="4065587"/>
                <a:ext cx="1492250" cy="1141412"/>
              </a:xfrm>
              <a:custGeom>
                <a:avLst/>
                <a:gdLst/>
                <a:ahLst/>
                <a:cxnLst/>
                <a:rect l="0" t="0" r="0" b="0"/>
                <a:pathLst>
                  <a:path w="940" h="719" extrusionOk="0">
                    <a:moveTo>
                      <a:pt x="17" y="231"/>
                    </a:moveTo>
                    <a:cubicBezTo>
                      <a:pt x="8" y="253"/>
                      <a:pt x="0" y="271"/>
                      <a:pt x="4" y="299"/>
                    </a:cubicBezTo>
                    <a:cubicBezTo>
                      <a:pt x="8" y="325"/>
                      <a:pt x="19" y="363"/>
                      <a:pt x="38" y="393"/>
                    </a:cubicBezTo>
                    <a:cubicBezTo>
                      <a:pt x="56" y="423"/>
                      <a:pt x="80" y="448"/>
                      <a:pt x="115" y="479"/>
                    </a:cubicBezTo>
                    <a:cubicBezTo>
                      <a:pt x="151" y="509"/>
                      <a:pt x="204" y="546"/>
                      <a:pt x="251" y="575"/>
                    </a:cubicBezTo>
                    <a:cubicBezTo>
                      <a:pt x="298" y="605"/>
                      <a:pt x="351" y="635"/>
                      <a:pt x="395" y="656"/>
                    </a:cubicBezTo>
                    <a:cubicBezTo>
                      <a:pt x="439" y="678"/>
                      <a:pt x="479" y="694"/>
                      <a:pt x="516" y="704"/>
                    </a:cubicBezTo>
                    <a:cubicBezTo>
                      <a:pt x="552" y="714"/>
                      <a:pt x="586" y="719"/>
                      <a:pt x="614" y="716"/>
                    </a:cubicBezTo>
                    <a:cubicBezTo>
                      <a:pt x="641" y="713"/>
                      <a:pt x="667" y="698"/>
                      <a:pt x="679" y="684"/>
                    </a:cubicBezTo>
                    <a:cubicBezTo>
                      <a:pt x="691" y="670"/>
                      <a:pt x="690" y="645"/>
                      <a:pt x="684" y="629"/>
                    </a:cubicBezTo>
                    <a:cubicBezTo>
                      <a:pt x="678" y="613"/>
                      <a:pt x="654" y="595"/>
                      <a:pt x="645" y="586"/>
                    </a:cubicBezTo>
                    <a:cubicBezTo>
                      <a:pt x="636" y="578"/>
                      <a:pt x="636" y="578"/>
                      <a:pt x="629" y="577"/>
                    </a:cubicBezTo>
                    <a:cubicBezTo>
                      <a:pt x="622" y="576"/>
                      <a:pt x="618" y="578"/>
                      <a:pt x="604" y="584"/>
                    </a:cubicBezTo>
                    <a:cubicBezTo>
                      <a:pt x="590" y="590"/>
                      <a:pt x="561" y="607"/>
                      <a:pt x="545" y="614"/>
                    </a:cubicBezTo>
                    <a:cubicBezTo>
                      <a:pt x="529" y="621"/>
                      <a:pt x="520" y="631"/>
                      <a:pt x="508" y="628"/>
                    </a:cubicBezTo>
                    <a:cubicBezTo>
                      <a:pt x="496" y="624"/>
                      <a:pt x="482" y="605"/>
                      <a:pt x="472" y="594"/>
                    </a:cubicBezTo>
                    <a:cubicBezTo>
                      <a:pt x="462" y="583"/>
                      <a:pt x="451" y="569"/>
                      <a:pt x="449" y="560"/>
                    </a:cubicBezTo>
                    <a:cubicBezTo>
                      <a:pt x="446" y="552"/>
                      <a:pt x="450" y="551"/>
                      <a:pt x="457" y="544"/>
                    </a:cubicBezTo>
                    <a:cubicBezTo>
                      <a:pt x="465" y="538"/>
                      <a:pt x="481" y="526"/>
                      <a:pt x="492" y="521"/>
                    </a:cubicBezTo>
                    <a:cubicBezTo>
                      <a:pt x="504" y="516"/>
                      <a:pt x="516" y="518"/>
                      <a:pt x="525" y="513"/>
                    </a:cubicBezTo>
                    <a:cubicBezTo>
                      <a:pt x="535" y="508"/>
                      <a:pt x="553" y="502"/>
                      <a:pt x="551" y="491"/>
                    </a:cubicBezTo>
                    <a:cubicBezTo>
                      <a:pt x="549" y="480"/>
                      <a:pt x="522" y="459"/>
                      <a:pt x="512" y="448"/>
                    </a:cubicBezTo>
                    <a:cubicBezTo>
                      <a:pt x="501" y="436"/>
                      <a:pt x="485" y="430"/>
                      <a:pt x="485" y="421"/>
                    </a:cubicBezTo>
                    <a:cubicBezTo>
                      <a:pt x="486" y="413"/>
                      <a:pt x="505" y="403"/>
                      <a:pt x="513" y="396"/>
                    </a:cubicBezTo>
                    <a:cubicBezTo>
                      <a:pt x="521" y="389"/>
                      <a:pt x="530" y="386"/>
                      <a:pt x="537" y="381"/>
                    </a:cubicBezTo>
                    <a:cubicBezTo>
                      <a:pt x="545" y="376"/>
                      <a:pt x="548" y="367"/>
                      <a:pt x="557" y="368"/>
                    </a:cubicBezTo>
                    <a:cubicBezTo>
                      <a:pt x="565" y="368"/>
                      <a:pt x="575" y="374"/>
                      <a:pt x="589" y="386"/>
                    </a:cubicBezTo>
                    <a:cubicBezTo>
                      <a:pt x="604" y="397"/>
                      <a:pt x="628" y="432"/>
                      <a:pt x="644" y="438"/>
                    </a:cubicBezTo>
                    <a:cubicBezTo>
                      <a:pt x="660" y="443"/>
                      <a:pt x="669" y="425"/>
                      <a:pt x="686" y="418"/>
                    </a:cubicBezTo>
                    <a:cubicBezTo>
                      <a:pt x="702" y="409"/>
                      <a:pt x="726" y="386"/>
                      <a:pt x="744" y="390"/>
                    </a:cubicBezTo>
                    <a:cubicBezTo>
                      <a:pt x="762" y="393"/>
                      <a:pt x="783" y="425"/>
                      <a:pt x="792" y="436"/>
                    </a:cubicBezTo>
                    <a:cubicBezTo>
                      <a:pt x="801" y="448"/>
                      <a:pt x="805" y="452"/>
                      <a:pt x="799" y="461"/>
                    </a:cubicBezTo>
                    <a:cubicBezTo>
                      <a:pt x="793" y="471"/>
                      <a:pt x="767" y="484"/>
                      <a:pt x="755" y="494"/>
                    </a:cubicBezTo>
                    <a:cubicBezTo>
                      <a:pt x="741" y="504"/>
                      <a:pt x="720" y="512"/>
                      <a:pt x="722" y="524"/>
                    </a:cubicBezTo>
                    <a:cubicBezTo>
                      <a:pt x="724" y="535"/>
                      <a:pt x="748" y="553"/>
                      <a:pt x="768" y="561"/>
                    </a:cubicBezTo>
                    <a:cubicBezTo>
                      <a:pt x="787" y="571"/>
                      <a:pt x="815" y="580"/>
                      <a:pt x="838" y="579"/>
                    </a:cubicBezTo>
                    <a:cubicBezTo>
                      <a:pt x="862" y="578"/>
                      <a:pt x="891" y="573"/>
                      <a:pt x="907" y="555"/>
                    </a:cubicBezTo>
                    <a:cubicBezTo>
                      <a:pt x="924" y="538"/>
                      <a:pt x="936" y="509"/>
                      <a:pt x="938" y="476"/>
                    </a:cubicBezTo>
                    <a:cubicBezTo>
                      <a:pt x="940" y="444"/>
                      <a:pt x="931" y="395"/>
                      <a:pt x="919" y="360"/>
                    </a:cubicBezTo>
                    <a:cubicBezTo>
                      <a:pt x="907" y="325"/>
                      <a:pt x="888" y="298"/>
                      <a:pt x="866" y="266"/>
                    </a:cubicBezTo>
                    <a:cubicBezTo>
                      <a:pt x="844" y="235"/>
                      <a:pt x="818" y="200"/>
                      <a:pt x="788" y="171"/>
                    </a:cubicBezTo>
                    <a:cubicBezTo>
                      <a:pt x="759" y="142"/>
                      <a:pt x="715" y="115"/>
                      <a:pt x="688" y="92"/>
                    </a:cubicBezTo>
                    <a:cubicBezTo>
                      <a:pt x="661" y="69"/>
                      <a:pt x="639" y="46"/>
                      <a:pt x="626" y="31"/>
                    </a:cubicBezTo>
                    <a:cubicBezTo>
                      <a:pt x="613" y="16"/>
                      <a:pt x="619" y="6"/>
                      <a:pt x="609" y="3"/>
                    </a:cubicBezTo>
                    <a:cubicBezTo>
                      <a:pt x="599" y="0"/>
                      <a:pt x="605" y="4"/>
                      <a:pt x="564" y="11"/>
                    </a:cubicBezTo>
                    <a:cubicBezTo>
                      <a:pt x="522" y="18"/>
                      <a:pt x="426" y="30"/>
                      <a:pt x="359" y="45"/>
                    </a:cubicBezTo>
                    <a:cubicBezTo>
                      <a:pt x="291" y="60"/>
                      <a:pt x="209" y="81"/>
                      <a:pt x="159" y="101"/>
                    </a:cubicBezTo>
                    <a:cubicBezTo>
                      <a:pt x="108" y="123"/>
                      <a:pt x="80" y="149"/>
                      <a:pt x="57" y="171"/>
                    </a:cubicBezTo>
                    <a:cubicBezTo>
                      <a:pt x="33" y="193"/>
                      <a:pt x="25" y="211"/>
                      <a:pt x="17" y="231"/>
                    </a:cubicBezTo>
                  </a:path>
                </a:pathLst>
              </a:custGeom>
              <a:solidFill>
                <a:srgbClr val="133167"/>
              </a:solidFill>
              <a:ln w="111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endParaRPr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1" u="none" strike="noStrike" cap="none">
          <a:ln>
            <a:noFill/>
          </a:ln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*zw2542@columbia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8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2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7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3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7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73.png"/><Relationship Id="rId5" Type="http://schemas.openxmlformats.org/officeDocument/2006/relationships/image" Target="../media/image15.png"/><Relationship Id="rId10" Type="http://schemas.openxmlformats.org/officeDocument/2006/relationships/image" Target="../media/image1610.png"/><Relationship Id="rId4" Type="http://schemas.openxmlformats.org/officeDocument/2006/relationships/image" Target="../media/image1110.png"/><Relationship Id="rId9" Type="http://schemas.openxmlformats.org/officeDocument/2006/relationships/image" Target="../media/image15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C5542-5DFE-058C-17B1-5BE6F6D38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074" y="1790193"/>
            <a:ext cx="9636369" cy="954107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Silicon Photonic Accelerated Memory Pooling For Efficient Compute Resource Allocation</a:t>
            </a:r>
          </a:p>
        </p:txBody>
      </p:sp>
      <p:pic>
        <p:nvPicPr>
          <p:cNvPr id="5" name="Shape 88" descr="PPTCoverTITLEv3.jpg">
            <a:extLst>
              <a:ext uri="{FF2B5EF4-FFF2-40B4-BE49-F238E27FC236}">
                <a16:creationId xmlns:a16="http://schemas.microsoft.com/office/drawing/2014/main" id="{FEBB3847-227C-D1AE-DF53-E7BE202B00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565" t="57777"/>
          <a:stretch/>
        </p:blipFill>
        <p:spPr>
          <a:xfrm>
            <a:off x="8828689" y="4112733"/>
            <a:ext cx="3252951" cy="233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88" descr="PPTCoverTITLEv3.jpg">
            <a:extLst>
              <a:ext uri="{FF2B5EF4-FFF2-40B4-BE49-F238E27FC236}">
                <a16:creationId xmlns:a16="http://schemas.microsoft.com/office/drawing/2014/main" id="{63584734-A193-B458-708B-B36AA5BCC5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7916" r="44334"/>
          <a:stretch/>
        </p:blipFill>
        <p:spPr>
          <a:xfrm>
            <a:off x="110360" y="5544856"/>
            <a:ext cx="4692304" cy="7709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89">
            <a:extLst>
              <a:ext uri="{FF2B5EF4-FFF2-40B4-BE49-F238E27FC236}">
                <a16:creationId xmlns:a16="http://schemas.microsoft.com/office/drawing/2014/main" id="{336F0EFC-B7C3-AD42-56C4-6ACDCE4A1EC5}"/>
              </a:ext>
            </a:extLst>
          </p:cNvPr>
          <p:cNvSpPr txBox="1">
            <a:spLocks/>
          </p:cNvSpPr>
          <p:nvPr/>
        </p:nvSpPr>
        <p:spPr>
          <a:xfrm>
            <a:off x="3569779" y="3716562"/>
            <a:ext cx="5052441" cy="202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SzPts val="2800"/>
              <a:buFont typeface="Arial"/>
              <a:buNone/>
            </a:pPr>
            <a:r>
              <a:rPr lang="en-US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Zhenguo Wu and Keren Bergman</a:t>
            </a:r>
            <a:endParaRPr lang="en-US" sz="18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SzPts val="2800"/>
              <a:buFont typeface="Arial"/>
              <a:buNone/>
            </a:pPr>
            <a:r>
              <a:rPr lang="en-US" sz="18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4"/>
              </a:rPr>
              <a:t>zw2542@columbia.edu</a:t>
            </a:r>
            <a:endParaRPr lang="en-US" sz="18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SzPts val="2800"/>
              <a:buFont typeface="Arial"/>
              <a:buNone/>
            </a:pPr>
            <a:endParaRPr lang="en-US" sz="18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SzPts val="2800"/>
              <a:buFont typeface="Arial"/>
              <a:buNone/>
            </a:pPr>
            <a:r>
              <a:rPr lang="en-US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Lightwave Research Laboratory</a:t>
            </a:r>
          </a:p>
          <a:p>
            <a:pPr marL="0" indent="0" algn="ctr">
              <a:spcBef>
                <a:spcPts val="0"/>
              </a:spcBef>
              <a:buSzPts val="2800"/>
              <a:buFont typeface="Arial"/>
              <a:buNone/>
            </a:pPr>
            <a:r>
              <a:rPr lang="en-US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Columbia University, New York, NY</a:t>
            </a:r>
          </a:p>
          <a:p>
            <a:pPr marL="0" indent="0" algn="ctr">
              <a:spcBef>
                <a:spcPts val="0"/>
              </a:spcBef>
              <a:buSzPts val="2800"/>
              <a:buFont typeface="Arial"/>
              <a:buNone/>
            </a:pPr>
            <a:endParaRPr lang="en-US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SzPts val="2800"/>
              <a:buFont typeface="Arial"/>
              <a:buNone/>
            </a:pPr>
            <a:r>
              <a:rPr lang="en-US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Aug 20</a:t>
            </a:r>
            <a:r>
              <a:rPr lang="en-US" sz="18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7121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4F40036E-44A9-EA7D-8210-2E13E388326A}"/>
              </a:ext>
            </a:extLst>
          </p:cNvPr>
          <p:cNvSpPr txBox="1"/>
          <p:nvPr/>
        </p:nvSpPr>
        <p:spPr>
          <a:xfrm>
            <a:off x="922435" y="6526668"/>
            <a:ext cx="62231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[6] Isaev, Mikhail, et al. "Calculon: a methodology and tool for high-level co-design of systems and large language models." SC 2023.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F887AA-6560-3CF4-52F3-02416B5FC58E}"/>
              </a:ext>
            </a:extLst>
          </p:cNvPr>
          <p:cNvGrpSpPr/>
          <p:nvPr/>
        </p:nvGrpSpPr>
        <p:grpSpPr>
          <a:xfrm>
            <a:off x="922434" y="1428948"/>
            <a:ext cx="4926532" cy="4817277"/>
            <a:chOff x="6158406" y="1404939"/>
            <a:chExt cx="4926532" cy="481727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8EDF0F-0AE3-1579-768C-D18E1305D7B5}"/>
                </a:ext>
              </a:extLst>
            </p:cNvPr>
            <p:cNvGrpSpPr/>
            <p:nvPr/>
          </p:nvGrpSpPr>
          <p:grpSpPr>
            <a:xfrm>
              <a:off x="6700204" y="4049603"/>
              <a:ext cx="3897469" cy="2158985"/>
              <a:chOff x="3867792" y="3162050"/>
              <a:chExt cx="4347411" cy="234641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0BEA7B0-1C46-6279-4E8E-6470A6C50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5311" t="8569" r="4802" b="8792"/>
              <a:stretch/>
            </p:blipFill>
            <p:spPr>
              <a:xfrm>
                <a:off x="3867792" y="3162050"/>
                <a:ext cx="4347411" cy="2346411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B11A584-100C-1BA9-4832-7756E2C149A3}"/>
                  </a:ext>
                </a:extLst>
              </p:cNvPr>
              <p:cNvSpPr txBox="1"/>
              <p:nvPr/>
            </p:nvSpPr>
            <p:spPr>
              <a:xfrm rot="16200000">
                <a:off x="4993342" y="4028605"/>
                <a:ext cx="1122904" cy="446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Megatron-126M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18937A-99DA-3642-1B34-7612A640F809}"/>
                  </a:ext>
                </a:extLst>
              </p:cNvPr>
              <p:cNvSpPr txBox="1"/>
              <p:nvPr/>
            </p:nvSpPr>
            <p:spPr>
              <a:xfrm rot="16200000">
                <a:off x="5623052" y="4226907"/>
                <a:ext cx="1078747" cy="274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Anthropic-52B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ABFEA9-444A-4DD4-DC0D-4ED906EA703B}"/>
                  </a:ext>
                </a:extLst>
              </p:cNvPr>
              <p:cNvSpPr txBox="1"/>
              <p:nvPr/>
            </p:nvSpPr>
            <p:spPr>
              <a:xfrm rot="16200000">
                <a:off x="6005767" y="4287821"/>
                <a:ext cx="932405" cy="274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GPT3-175B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467F57-5B5C-5DB9-71A6-777FE859941A}"/>
                  </a:ext>
                </a:extLst>
              </p:cNvPr>
              <p:cNvSpPr txBox="1"/>
              <p:nvPr/>
            </p:nvSpPr>
            <p:spPr>
              <a:xfrm rot="16200000">
                <a:off x="6175574" y="4262173"/>
                <a:ext cx="995123" cy="274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Megatron-1T</a:t>
                </a:r>
              </a:p>
            </p:txBody>
          </p:sp>
        </p:grp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CA97CEFB-6DBA-B31C-DABA-B414AA733575}"/>
                </a:ext>
              </a:extLst>
            </p:cNvPr>
            <p:cNvSpPr txBox="1">
              <a:spLocks/>
            </p:cNvSpPr>
            <p:nvPr/>
          </p:nvSpPr>
          <p:spPr>
            <a:xfrm>
              <a:off x="6158876" y="1793104"/>
              <a:ext cx="4926062" cy="204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–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–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»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»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»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»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»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SzPct val="100000"/>
                <a:buFont typeface="Wingdings" pitchFamily="2" charset="2"/>
                <a:buChar char="v"/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Arithmetic Intensity: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profiled using Calculon</a:t>
              </a:r>
            </a:p>
            <a:p>
              <a:pPr>
                <a:buSzPct val="100000"/>
                <a:buFont typeface="Wingdings" pitchFamily="2" charset="2"/>
                <a:buChar char="v"/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Capacity Requirement: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profiled using Calculon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SzPct val="100000"/>
                <a:buFont typeface="Wingdings" pitchFamily="2" charset="2"/>
                <a:buChar char="v"/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Baseline Configuration: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90563" lvl="1" indent="-231775">
                <a:buSzPct val="100000"/>
                <a:buFont typeface="Wingdings" pitchFamily="2" charset="2"/>
                <a:buChar char="v"/>
              </a:pP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NVLink (scale-up)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+ InfiniBand (scale-out)</a:t>
              </a:r>
            </a:p>
            <a:p>
              <a:pPr>
                <a:buSzPct val="100000"/>
                <a:buFont typeface="Wingdings" pitchFamily="2" charset="2"/>
                <a:buChar char="v"/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SiPAM Configuration: </a:t>
              </a:r>
            </a:p>
            <a:p>
              <a:pPr marL="690563" lvl="1" indent="-231775">
                <a:buSzPct val="100000"/>
                <a:buFont typeface="Wingdings" pitchFamily="2" charset="2"/>
                <a:buChar char="v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SiPAC network</a:t>
              </a:r>
            </a:p>
            <a:p>
              <a:pPr marL="690563" lvl="1" indent="-231775">
                <a:buSzPct val="100000"/>
                <a:buFont typeface="Wingdings" pitchFamily="2" charset="2"/>
                <a:buChar char="v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Optimized # GPUs, memory capacity and bandwidth</a:t>
              </a:r>
            </a:p>
            <a:p>
              <a:pPr>
                <a:buSzPct val="100000"/>
                <a:buFont typeface="Wingdings" pitchFamily="2" charset="2"/>
                <a:buChar char="v"/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9B214C5-3355-32A6-4A25-5A00B0784D22}"/>
                </a:ext>
              </a:extLst>
            </p:cNvPr>
            <p:cNvSpPr txBox="1"/>
            <p:nvPr/>
          </p:nvSpPr>
          <p:spPr>
            <a:xfrm>
              <a:off x="7339350" y="1524443"/>
              <a:ext cx="28408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Workload &amp; Configurations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DF2A13D-5D95-FE82-74DB-05A4978C1660}"/>
                </a:ext>
              </a:extLst>
            </p:cNvPr>
            <p:cNvSpPr/>
            <p:nvPr/>
          </p:nvSpPr>
          <p:spPr>
            <a:xfrm>
              <a:off x="6158406" y="1404939"/>
              <a:ext cx="4926062" cy="4817277"/>
            </a:xfrm>
            <a:prstGeom prst="roundRect">
              <a:avLst>
                <a:gd name="adj" fmla="val 4199"/>
              </a:avLst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450D561E-8D37-C666-31BB-12E0C976E77F}"/>
              </a:ext>
            </a:extLst>
          </p:cNvPr>
          <p:cNvSpPr txBox="1">
            <a:spLocks/>
          </p:cNvSpPr>
          <p:nvPr/>
        </p:nvSpPr>
        <p:spPr>
          <a:xfrm>
            <a:off x="660400" y="655165"/>
            <a:ext cx="11176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ln>
                  <a:noFill/>
                </a:ln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5F5F5F"/>
                </a:solidFill>
              </a:rPr>
              <a:t>Evaluation </a:t>
            </a:r>
            <a:r>
              <a:rPr lang="en-US" altLang="zh-CN" dirty="0">
                <a:solidFill>
                  <a:srgbClr val="5F5F5F"/>
                </a:solidFill>
              </a:rPr>
              <a:t>Setup</a:t>
            </a:r>
            <a:r>
              <a:rPr lang="zh-CN" altLang="en-US" dirty="0">
                <a:solidFill>
                  <a:srgbClr val="5F5F5F"/>
                </a:solidFill>
              </a:rPr>
              <a:t> </a:t>
            </a:r>
            <a:r>
              <a:rPr lang="en-US" altLang="zh-CN" dirty="0">
                <a:solidFill>
                  <a:srgbClr val="5F5F5F"/>
                </a:solidFill>
              </a:rPr>
              <a:t>–</a:t>
            </a:r>
            <a:r>
              <a:rPr lang="zh-CN" altLang="en-US" dirty="0">
                <a:solidFill>
                  <a:srgbClr val="5F5F5F"/>
                </a:solidFill>
              </a:rPr>
              <a:t> </a:t>
            </a:r>
            <a:r>
              <a:rPr lang="en-US" altLang="zh-CN" dirty="0">
                <a:solidFill>
                  <a:srgbClr val="5F5F5F"/>
                </a:solidFill>
              </a:rPr>
              <a:t>Calculon [6]</a:t>
            </a:r>
            <a:r>
              <a:rPr lang="en-US" dirty="0">
                <a:solidFill>
                  <a:srgbClr val="5F5F5F"/>
                </a:solidFill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38EECA-52A1-0FAD-21EE-AAF5EAD7DEB9}"/>
              </a:ext>
            </a:extLst>
          </p:cNvPr>
          <p:cNvGrpSpPr/>
          <p:nvPr/>
        </p:nvGrpSpPr>
        <p:grpSpPr>
          <a:xfrm>
            <a:off x="6096000" y="4051215"/>
            <a:ext cx="5112605" cy="2181381"/>
            <a:chOff x="6096000" y="4051215"/>
            <a:chExt cx="5112605" cy="218138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FD358A5-34CC-3AB0-9AB3-0948FF822D3E}"/>
                </a:ext>
              </a:extLst>
            </p:cNvPr>
            <p:cNvSpPr/>
            <p:nvPr/>
          </p:nvSpPr>
          <p:spPr>
            <a:xfrm>
              <a:off x="6096000" y="4051215"/>
              <a:ext cx="5112605" cy="2181381"/>
            </a:xfrm>
            <a:prstGeom prst="roundRect">
              <a:avLst>
                <a:gd name="adj" fmla="val 6812"/>
              </a:avLst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EA1403-CF7D-C991-6F84-D55CC8554EF0}"/>
                </a:ext>
              </a:extLst>
            </p:cNvPr>
            <p:cNvSpPr txBox="1"/>
            <p:nvPr/>
          </p:nvSpPr>
          <p:spPr>
            <a:xfrm>
              <a:off x="6185262" y="4148287"/>
              <a:ext cx="20345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SiPAM Configuration: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F9AFCE4-CC47-469D-5A64-B5A756B62E32}"/>
                </a:ext>
              </a:extLst>
            </p:cNvPr>
            <p:cNvSpPr/>
            <p:nvPr/>
          </p:nvSpPr>
          <p:spPr>
            <a:xfrm rot="16200000">
              <a:off x="10206537" y="5677637"/>
              <a:ext cx="405854" cy="147296"/>
            </a:xfrm>
            <a:prstGeom prst="roundRect">
              <a:avLst/>
            </a:prstGeom>
            <a:solidFill>
              <a:srgbClr val="0274B7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MU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488F469-925C-EA7B-78B5-2AB54ED653E1}"/>
                </a:ext>
              </a:extLst>
            </p:cNvPr>
            <p:cNvSpPr/>
            <p:nvPr/>
          </p:nvSpPr>
          <p:spPr>
            <a:xfrm rot="16200000">
              <a:off x="10415183" y="5677637"/>
              <a:ext cx="405854" cy="147296"/>
            </a:xfrm>
            <a:prstGeom prst="roundRect">
              <a:avLst/>
            </a:prstGeom>
            <a:solidFill>
              <a:srgbClr val="0274B7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MU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D978577-77C5-2916-2855-CF9C8CAA3EA3}"/>
                </a:ext>
              </a:extLst>
            </p:cNvPr>
            <p:cNvSpPr/>
            <p:nvPr/>
          </p:nvSpPr>
          <p:spPr>
            <a:xfrm rot="16200000">
              <a:off x="10746181" y="5677637"/>
              <a:ext cx="405854" cy="147296"/>
            </a:xfrm>
            <a:prstGeom prst="roundRect">
              <a:avLst/>
            </a:prstGeom>
            <a:solidFill>
              <a:srgbClr val="0274B7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MU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09B180-99F6-C82A-D22E-A44222D58A31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10691758" y="5751285"/>
              <a:ext cx="183702" cy="0"/>
            </a:xfrm>
            <a:prstGeom prst="line">
              <a:avLst/>
            </a:prstGeom>
            <a:ln w="22225"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DD8333-50DD-F8F8-43ED-4533FB330308}"/>
                </a:ext>
              </a:extLst>
            </p:cNvPr>
            <p:cNvSpPr/>
            <p:nvPr/>
          </p:nvSpPr>
          <p:spPr>
            <a:xfrm>
              <a:off x="9866143" y="5039405"/>
              <a:ext cx="1202680" cy="96829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491F35-4B8F-DAF4-7C1A-F249517BD881}"/>
                </a:ext>
              </a:extLst>
            </p:cNvPr>
            <p:cNvSpPr txBox="1"/>
            <p:nvPr/>
          </p:nvSpPr>
          <p:spPr>
            <a:xfrm>
              <a:off x="9917079" y="5147196"/>
              <a:ext cx="1106981" cy="24476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lIns="0" tIns="45720" rIns="0" bIns="45720" rtlCol="0">
              <a:spAutoFit/>
            </a:bodyPr>
            <a:lstStyle/>
            <a:p>
              <a:pPr algn="ctr"/>
              <a:r>
                <a:rPr lang="en-US" sz="1000" b="1" dirty="0"/>
                <a:t>Memory Tray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6B62B78-1A02-39CB-F9AF-E492C7A27B4A}"/>
                </a:ext>
              </a:extLst>
            </p:cNvPr>
            <p:cNvSpPr/>
            <p:nvPr/>
          </p:nvSpPr>
          <p:spPr>
            <a:xfrm rot="16200000">
              <a:off x="6143044" y="5231036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5F554F1-902F-A0A7-F5F6-FB62B07729DD}"/>
                </a:ext>
              </a:extLst>
            </p:cNvPr>
            <p:cNvGrpSpPr/>
            <p:nvPr/>
          </p:nvGrpSpPr>
          <p:grpSpPr>
            <a:xfrm>
              <a:off x="6775432" y="5770218"/>
              <a:ext cx="565385" cy="209015"/>
              <a:chOff x="1567935" y="5507650"/>
              <a:chExt cx="639852" cy="236544"/>
            </a:xfrm>
          </p:grpSpPr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72124FA6-62A6-0BEA-47B1-8395B3058DE7}"/>
                  </a:ext>
                </a:extLst>
              </p:cNvPr>
              <p:cNvSpPr/>
              <p:nvPr/>
            </p:nvSpPr>
            <p:spPr>
              <a:xfrm>
                <a:off x="1625715" y="5555138"/>
                <a:ext cx="582072" cy="189056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OCS</a:t>
                </a: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068F8C01-FCD1-D0A1-A195-CD75693A9BE7}"/>
                  </a:ext>
                </a:extLst>
              </p:cNvPr>
              <p:cNvSpPr/>
              <p:nvPr/>
            </p:nvSpPr>
            <p:spPr>
              <a:xfrm>
                <a:off x="1594983" y="5531759"/>
                <a:ext cx="582072" cy="189056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OCS</a:t>
                </a: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A4D6435-DD46-BDAE-141D-47EFC1D8CC12}"/>
                  </a:ext>
                </a:extLst>
              </p:cNvPr>
              <p:cNvSpPr/>
              <p:nvPr/>
            </p:nvSpPr>
            <p:spPr>
              <a:xfrm>
                <a:off x="1567935" y="5507650"/>
                <a:ext cx="582072" cy="189056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OCS</a:t>
                </a:r>
              </a:p>
            </p:txBody>
          </p:sp>
        </p:grp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56047A1-6EBD-E2CB-8270-DD22F8B1A400}"/>
                </a:ext>
              </a:extLst>
            </p:cNvPr>
            <p:cNvSpPr/>
            <p:nvPr/>
          </p:nvSpPr>
          <p:spPr>
            <a:xfrm rot="16200000">
              <a:off x="6348793" y="5231036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EAEFF16-464C-3579-E0C7-5063754936F1}"/>
                </a:ext>
              </a:extLst>
            </p:cNvPr>
            <p:cNvSpPr/>
            <p:nvPr/>
          </p:nvSpPr>
          <p:spPr>
            <a:xfrm rot="16200000">
              <a:off x="6554542" y="5231036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2C18EA8-4062-3C63-B8FB-16AE98C85739}"/>
                </a:ext>
              </a:extLst>
            </p:cNvPr>
            <p:cNvSpPr/>
            <p:nvPr/>
          </p:nvSpPr>
          <p:spPr>
            <a:xfrm rot="16200000">
              <a:off x="6760292" y="5231036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8E35549-9F0C-F331-FF4D-04CA6AECA060}"/>
                </a:ext>
              </a:extLst>
            </p:cNvPr>
            <p:cNvCxnSpPr>
              <a:cxnSpLocks/>
              <a:stCxn id="11" idx="1"/>
              <a:endCxn id="362" idx="0"/>
            </p:cNvCxnSpPr>
            <p:nvPr/>
          </p:nvCxnSpPr>
          <p:spPr>
            <a:xfrm>
              <a:off x="6345264" y="5508218"/>
              <a:ext cx="687333" cy="262000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437C497-639C-017D-BEC9-76C05223831F}"/>
                </a:ext>
              </a:extLst>
            </p:cNvPr>
            <p:cNvCxnSpPr>
              <a:cxnSpLocks/>
              <a:stCxn id="13" idx="1"/>
              <a:endCxn id="362" idx="0"/>
            </p:cNvCxnSpPr>
            <p:nvPr/>
          </p:nvCxnSpPr>
          <p:spPr>
            <a:xfrm>
              <a:off x="6551014" y="5508218"/>
              <a:ext cx="481584" cy="262000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1F7361A-CFE9-41FA-6D37-D08D4B0F381B}"/>
                </a:ext>
              </a:extLst>
            </p:cNvPr>
            <p:cNvCxnSpPr>
              <a:cxnSpLocks/>
              <a:stCxn id="14" idx="1"/>
              <a:endCxn id="362" idx="0"/>
            </p:cNvCxnSpPr>
            <p:nvPr/>
          </p:nvCxnSpPr>
          <p:spPr>
            <a:xfrm>
              <a:off x="6756764" y="5508218"/>
              <a:ext cx="275834" cy="262000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F2EF03-8D38-9420-EFD5-B432F021D477}"/>
                </a:ext>
              </a:extLst>
            </p:cNvPr>
            <p:cNvCxnSpPr>
              <a:cxnSpLocks/>
              <a:stCxn id="15" idx="1"/>
              <a:endCxn id="362" idx="0"/>
            </p:cNvCxnSpPr>
            <p:nvPr/>
          </p:nvCxnSpPr>
          <p:spPr>
            <a:xfrm>
              <a:off x="6962514" y="5508218"/>
              <a:ext cx="70084" cy="262000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B029C4-A3F4-F966-353E-139E93143BF8}"/>
                </a:ext>
              </a:extLst>
            </p:cNvPr>
            <p:cNvSpPr/>
            <p:nvPr/>
          </p:nvSpPr>
          <p:spPr>
            <a:xfrm>
              <a:off x="6247878" y="5051020"/>
              <a:ext cx="812340" cy="52384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0E4E392-71B9-E631-337E-C75FF0C989C2}"/>
                </a:ext>
              </a:extLst>
            </p:cNvPr>
            <p:cNvSpPr/>
            <p:nvPr/>
          </p:nvSpPr>
          <p:spPr>
            <a:xfrm rot="16200000">
              <a:off x="6966042" y="5231036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8C8BAFE-49AA-C925-D361-032CD77D3F49}"/>
                </a:ext>
              </a:extLst>
            </p:cNvPr>
            <p:cNvSpPr/>
            <p:nvPr/>
          </p:nvSpPr>
          <p:spPr>
            <a:xfrm rot="16200000">
              <a:off x="7171791" y="5231036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B9803EF-1AE1-ABD3-6862-BABC376E84A4}"/>
                </a:ext>
              </a:extLst>
            </p:cNvPr>
            <p:cNvSpPr/>
            <p:nvPr/>
          </p:nvSpPr>
          <p:spPr>
            <a:xfrm rot="16200000">
              <a:off x="7377541" y="5231036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6CCC4E2-8A21-D30B-320D-6DB26A8BCFA3}"/>
                </a:ext>
              </a:extLst>
            </p:cNvPr>
            <p:cNvSpPr/>
            <p:nvPr/>
          </p:nvSpPr>
          <p:spPr>
            <a:xfrm rot="16200000">
              <a:off x="7583290" y="5231036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671F71C-EEFE-3FAD-C71F-31A7661F930C}"/>
                </a:ext>
              </a:extLst>
            </p:cNvPr>
            <p:cNvCxnSpPr>
              <a:cxnSpLocks/>
              <a:stCxn id="21" idx="1"/>
              <a:endCxn id="362" idx="0"/>
            </p:cNvCxnSpPr>
            <p:nvPr/>
          </p:nvCxnSpPr>
          <p:spPr>
            <a:xfrm flipH="1">
              <a:off x="7032598" y="5508218"/>
              <a:ext cx="135666" cy="262000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6FC68439-09B5-0465-27E9-595319BA56DF}"/>
                </a:ext>
              </a:extLst>
            </p:cNvPr>
            <p:cNvCxnSpPr>
              <a:cxnSpLocks/>
              <a:stCxn id="22" idx="1"/>
              <a:endCxn id="362" idx="0"/>
            </p:cNvCxnSpPr>
            <p:nvPr/>
          </p:nvCxnSpPr>
          <p:spPr>
            <a:xfrm flipH="1">
              <a:off x="7032598" y="5508218"/>
              <a:ext cx="341415" cy="262000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785D3B74-C28C-788C-B37E-219BD9F3B3C6}"/>
                </a:ext>
              </a:extLst>
            </p:cNvPr>
            <p:cNvCxnSpPr>
              <a:cxnSpLocks/>
              <a:stCxn id="24" idx="1"/>
              <a:endCxn id="362" idx="0"/>
            </p:cNvCxnSpPr>
            <p:nvPr/>
          </p:nvCxnSpPr>
          <p:spPr>
            <a:xfrm flipH="1">
              <a:off x="7032598" y="5508218"/>
              <a:ext cx="547164" cy="262000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DA222303-38FA-71B3-4C34-50A5A5AB71D6}"/>
                </a:ext>
              </a:extLst>
            </p:cNvPr>
            <p:cNvCxnSpPr>
              <a:cxnSpLocks/>
              <a:stCxn id="26" idx="1"/>
              <a:endCxn id="362" idx="0"/>
            </p:cNvCxnSpPr>
            <p:nvPr/>
          </p:nvCxnSpPr>
          <p:spPr>
            <a:xfrm flipH="1">
              <a:off x="7032598" y="5508218"/>
              <a:ext cx="752914" cy="262000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217441B9-490F-6E2F-8DA3-C50A0A0BFCF7}"/>
                </a:ext>
              </a:extLst>
            </p:cNvPr>
            <p:cNvSpPr/>
            <p:nvPr/>
          </p:nvSpPr>
          <p:spPr>
            <a:xfrm>
              <a:off x="7077297" y="5048113"/>
              <a:ext cx="814228" cy="526528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81" name="Rounded Rectangle 280">
              <a:extLst>
                <a:ext uri="{FF2B5EF4-FFF2-40B4-BE49-F238E27FC236}">
                  <a16:creationId xmlns:a16="http://schemas.microsoft.com/office/drawing/2014/main" id="{4A8B6AEB-7824-1105-D6EC-AC5F87B95190}"/>
                </a:ext>
              </a:extLst>
            </p:cNvPr>
            <p:cNvSpPr/>
            <p:nvPr/>
          </p:nvSpPr>
          <p:spPr>
            <a:xfrm rot="16200000">
              <a:off x="8057595" y="5208435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282" name="Rounded Rectangle 281">
              <a:extLst>
                <a:ext uri="{FF2B5EF4-FFF2-40B4-BE49-F238E27FC236}">
                  <a16:creationId xmlns:a16="http://schemas.microsoft.com/office/drawing/2014/main" id="{75FCD697-CE3C-92EF-20C5-262D3E196484}"/>
                </a:ext>
              </a:extLst>
            </p:cNvPr>
            <p:cNvSpPr/>
            <p:nvPr/>
          </p:nvSpPr>
          <p:spPr>
            <a:xfrm rot="16200000">
              <a:off x="8256925" y="5208435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283" name="Rounded Rectangle 282">
              <a:extLst>
                <a:ext uri="{FF2B5EF4-FFF2-40B4-BE49-F238E27FC236}">
                  <a16:creationId xmlns:a16="http://schemas.microsoft.com/office/drawing/2014/main" id="{F1F64A4A-0E00-3C71-3B3F-A9C066AB4402}"/>
                </a:ext>
              </a:extLst>
            </p:cNvPr>
            <p:cNvSpPr/>
            <p:nvPr/>
          </p:nvSpPr>
          <p:spPr>
            <a:xfrm rot="16200000">
              <a:off x="8456254" y="5208435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284" name="Rounded Rectangle 283">
              <a:extLst>
                <a:ext uri="{FF2B5EF4-FFF2-40B4-BE49-F238E27FC236}">
                  <a16:creationId xmlns:a16="http://schemas.microsoft.com/office/drawing/2014/main" id="{4376D2F3-9BD5-EBED-A553-E4A585BBAB00}"/>
                </a:ext>
              </a:extLst>
            </p:cNvPr>
            <p:cNvSpPr/>
            <p:nvPr/>
          </p:nvSpPr>
          <p:spPr>
            <a:xfrm rot="16200000">
              <a:off x="8655583" y="5208435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04C191EC-CA75-6485-8627-D7BA563BF15D}"/>
                </a:ext>
              </a:extLst>
            </p:cNvPr>
            <p:cNvCxnSpPr>
              <a:cxnSpLocks/>
              <a:stCxn id="281" idx="1"/>
              <a:endCxn id="332" idx="0"/>
            </p:cNvCxnSpPr>
            <p:nvPr/>
          </p:nvCxnSpPr>
          <p:spPr>
            <a:xfrm>
              <a:off x="8259816" y="5485617"/>
              <a:ext cx="726287" cy="287928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622ECA98-DAC9-2070-FB53-0011865C4857}"/>
                </a:ext>
              </a:extLst>
            </p:cNvPr>
            <p:cNvCxnSpPr>
              <a:cxnSpLocks/>
              <a:stCxn id="282" idx="1"/>
              <a:endCxn id="332" idx="0"/>
            </p:cNvCxnSpPr>
            <p:nvPr/>
          </p:nvCxnSpPr>
          <p:spPr>
            <a:xfrm>
              <a:off x="8459145" y="5485617"/>
              <a:ext cx="526958" cy="287928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6735028B-6503-35FD-0DD7-0CDB81520CC2}"/>
                </a:ext>
              </a:extLst>
            </p:cNvPr>
            <p:cNvCxnSpPr>
              <a:cxnSpLocks/>
              <a:stCxn id="283" idx="1"/>
            </p:cNvCxnSpPr>
            <p:nvPr/>
          </p:nvCxnSpPr>
          <p:spPr>
            <a:xfrm>
              <a:off x="8658476" y="5485618"/>
              <a:ext cx="332125" cy="279441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B4C65D76-4DDC-CDA2-1494-FA71024B2679}"/>
                </a:ext>
              </a:extLst>
            </p:cNvPr>
            <p:cNvCxnSpPr>
              <a:cxnSpLocks/>
              <a:stCxn id="284" idx="1"/>
              <a:endCxn id="332" idx="0"/>
            </p:cNvCxnSpPr>
            <p:nvPr/>
          </p:nvCxnSpPr>
          <p:spPr>
            <a:xfrm>
              <a:off x="8857804" y="5485617"/>
              <a:ext cx="128300" cy="287928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363A1469-7F30-70B8-04F4-92FBB20E50FF}"/>
                </a:ext>
              </a:extLst>
            </p:cNvPr>
            <p:cNvSpPr/>
            <p:nvPr/>
          </p:nvSpPr>
          <p:spPr>
            <a:xfrm>
              <a:off x="8162429" y="5028420"/>
              <a:ext cx="786059" cy="546218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0" name="Rounded Rectangle 289">
              <a:extLst>
                <a:ext uri="{FF2B5EF4-FFF2-40B4-BE49-F238E27FC236}">
                  <a16:creationId xmlns:a16="http://schemas.microsoft.com/office/drawing/2014/main" id="{CE77E81E-75C9-2A34-3C61-9B6BFD7F2165}"/>
                </a:ext>
              </a:extLst>
            </p:cNvPr>
            <p:cNvSpPr/>
            <p:nvPr/>
          </p:nvSpPr>
          <p:spPr>
            <a:xfrm rot="16200000">
              <a:off x="8854912" y="5208435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291" name="Rounded Rectangle 290">
              <a:extLst>
                <a:ext uri="{FF2B5EF4-FFF2-40B4-BE49-F238E27FC236}">
                  <a16:creationId xmlns:a16="http://schemas.microsoft.com/office/drawing/2014/main" id="{438BBE68-A6BF-436E-BB57-2D87AC25A346}"/>
                </a:ext>
              </a:extLst>
            </p:cNvPr>
            <p:cNvSpPr/>
            <p:nvPr/>
          </p:nvSpPr>
          <p:spPr>
            <a:xfrm rot="16200000">
              <a:off x="9054242" y="5208435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292" name="Rounded Rectangle 291">
              <a:extLst>
                <a:ext uri="{FF2B5EF4-FFF2-40B4-BE49-F238E27FC236}">
                  <a16:creationId xmlns:a16="http://schemas.microsoft.com/office/drawing/2014/main" id="{E6020AED-A7CA-FBED-ADA1-97DEFC0B3294}"/>
                </a:ext>
              </a:extLst>
            </p:cNvPr>
            <p:cNvSpPr/>
            <p:nvPr/>
          </p:nvSpPr>
          <p:spPr>
            <a:xfrm rot="16200000">
              <a:off x="9253571" y="5208435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293" name="Rounded Rectangle 292">
              <a:extLst>
                <a:ext uri="{FF2B5EF4-FFF2-40B4-BE49-F238E27FC236}">
                  <a16:creationId xmlns:a16="http://schemas.microsoft.com/office/drawing/2014/main" id="{9C1C86D4-8406-8EE2-11A6-5B302247C142}"/>
                </a:ext>
              </a:extLst>
            </p:cNvPr>
            <p:cNvSpPr/>
            <p:nvPr/>
          </p:nvSpPr>
          <p:spPr>
            <a:xfrm rot="16200000">
              <a:off x="9452901" y="5208435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674FCCC-E692-45CF-B4AF-589A60E4DB7B}"/>
                </a:ext>
              </a:extLst>
            </p:cNvPr>
            <p:cNvCxnSpPr>
              <a:cxnSpLocks/>
              <a:stCxn id="290" idx="1"/>
            </p:cNvCxnSpPr>
            <p:nvPr/>
          </p:nvCxnSpPr>
          <p:spPr>
            <a:xfrm flipH="1">
              <a:off x="8990601" y="5485618"/>
              <a:ext cx="66533" cy="279441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8F6F35E7-2BCD-5D08-D1A3-3ED626A7AA97}"/>
                </a:ext>
              </a:extLst>
            </p:cNvPr>
            <p:cNvCxnSpPr>
              <a:cxnSpLocks/>
              <a:stCxn id="291" idx="1"/>
              <a:endCxn id="332" idx="0"/>
            </p:cNvCxnSpPr>
            <p:nvPr/>
          </p:nvCxnSpPr>
          <p:spPr>
            <a:xfrm flipH="1">
              <a:off x="8986103" y="5485617"/>
              <a:ext cx="270359" cy="287928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9252E334-333E-1E54-2AB0-BD0DA3196F85}"/>
                </a:ext>
              </a:extLst>
            </p:cNvPr>
            <p:cNvCxnSpPr>
              <a:cxnSpLocks/>
              <a:stCxn id="292" idx="1"/>
              <a:endCxn id="332" idx="0"/>
            </p:cNvCxnSpPr>
            <p:nvPr/>
          </p:nvCxnSpPr>
          <p:spPr>
            <a:xfrm flipH="1">
              <a:off x="8986103" y="5485617"/>
              <a:ext cx="469688" cy="287928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B43D86B7-11C2-ACB2-0EC6-8B0956F6F72D}"/>
                </a:ext>
              </a:extLst>
            </p:cNvPr>
            <p:cNvCxnSpPr>
              <a:cxnSpLocks/>
              <a:stCxn id="293" idx="1"/>
              <a:endCxn id="332" idx="0"/>
            </p:cNvCxnSpPr>
            <p:nvPr/>
          </p:nvCxnSpPr>
          <p:spPr>
            <a:xfrm flipH="1">
              <a:off x="8986103" y="5485617"/>
              <a:ext cx="669017" cy="287928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24D3C7B9-BBB7-5E85-6252-803DACBD06E8}"/>
                </a:ext>
              </a:extLst>
            </p:cNvPr>
            <p:cNvSpPr/>
            <p:nvPr/>
          </p:nvSpPr>
          <p:spPr>
            <a:xfrm>
              <a:off x="8971180" y="5025512"/>
              <a:ext cx="789955" cy="54912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26C7FDD5-9870-1655-C4A1-5BD83CDF221E}"/>
                </a:ext>
              </a:extLst>
            </p:cNvPr>
            <p:cNvGrpSpPr/>
            <p:nvPr/>
          </p:nvGrpSpPr>
          <p:grpSpPr>
            <a:xfrm>
              <a:off x="6420226" y="4554543"/>
              <a:ext cx="4592693" cy="235003"/>
              <a:chOff x="1023997" y="3971325"/>
              <a:chExt cx="5428029" cy="288376"/>
            </a:xfrm>
          </p:grpSpPr>
          <p:grpSp>
            <p:nvGrpSpPr>
              <p:cNvPr id="333" name="Group 332">
                <a:extLst>
                  <a:ext uri="{FF2B5EF4-FFF2-40B4-BE49-F238E27FC236}">
                    <a16:creationId xmlns:a16="http://schemas.microsoft.com/office/drawing/2014/main" id="{8B0E1D06-0426-E861-8BFB-87DC6236092B}"/>
                  </a:ext>
                </a:extLst>
              </p:cNvPr>
              <p:cNvGrpSpPr/>
              <p:nvPr/>
            </p:nvGrpSpPr>
            <p:grpSpPr>
              <a:xfrm>
                <a:off x="1103302" y="3971325"/>
                <a:ext cx="5348724" cy="214298"/>
                <a:chOff x="3655686" y="4278962"/>
                <a:chExt cx="8302174" cy="236076"/>
              </a:xfrm>
            </p:grpSpPr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B799CFE6-6D2E-318D-F66D-0BED71D97F92}"/>
                    </a:ext>
                  </a:extLst>
                </p:cNvPr>
                <p:cNvSpPr/>
                <p:nvPr/>
              </p:nvSpPr>
              <p:spPr>
                <a:xfrm>
                  <a:off x="3655686" y="4282974"/>
                  <a:ext cx="844289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876ABB9A-C0B8-624F-B903-8F81DAC5C73F}"/>
                    </a:ext>
                  </a:extLst>
                </p:cNvPr>
                <p:cNvSpPr/>
                <p:nvPr/>
              </p:nvSpPr>
              <p:spPr>
                <a:xfrm>
                  <a:off x="4721164" y="4278962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CA0A69EC-680B-A596-000C-1006B79B4C3D}"/>
                    </a:ext>
                  </a:extLst>
                </p:cNvPr>
                <p:cNvSpPr/>
                <p:nvPr/>
              </p:nvSpPr>
              <p:spPr>
                <a:xfrm>
                  <a:off x="5786565" y="4283241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D4C112E6-590D-F813-7279-F42536071586}"/>
                    </a:ext>
                  </a:extLst>
                </p:cNvPr>
                <p:cNvSpPr/>
                <p:nvPr/>
              </p:nvSpPr>
              <p:spPr>
                <a:xfrm>
                  <a:off x="6851967" y="4286171"/>
                  <a:ext cx="844289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F0C0B030-8372-C5ED-8B1E-36D343ED3699}"/>
                    </a:ext>
                  </a:extLst>
                </p:cNvPr>
                <p:cNvSpPr/>
                <p:nvPr/>
              </p:nvSpPr>
              <p:spPr>
                <a:xfrm>
                  <a:off x="7917444" y="4282159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8CF8D2B3-FF89-E8DF-00A8-F1602EF12650}"/>
                    </a:ext>
                  </a:extLst>
                </p:cNvPr>
                <p:cNvSpPr/>
                <p:nvPr/>
              </p:nvSpPr>
              <p:spPr>
                <a:xfrm>
                  <a:off x="8982846" y="4286438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F387380F-ECD4-89DA-7BF5-5ADF85F00D81}"/>
                    </a:ext>
                  </a:extLst>
                </p:cNvPr>
                <p:cNvSpPr/>
                <p:nvPr/>
              </p:nvSpPr>
              <p:spPr>
                <a:xfrm>
                  <a:off x="10048247" y="4280627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99FEB510-578A-5B65-F3C0-D523BA57490F}"/>
                    </a:ext>
                  </a:extLst>
                </p:cNvPr>
                <p:cNvSpPr/>
                <p:nvPr/>
              </p:nvSpPr>
              <p:spPr>
                <a:xfrm>
                  <a:off x="11113648" y="4284906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</p:grpSp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16F51855-240E-341F-AA26-6B8113074A99}"/>
                  </a:ext>
                </a:extLst>
              </p:cNvPr>
              <p:cNvGrpSpPr/>
              <p:nvPr/>
            </p:nvGrpSpPr>
            <p:grpSpPr>
              <a:xfrm>
                <a:off x="1063719" y="4005361"/>
                <a:ext cx="5348724" cy="214298"/>
                <a:chOff x="3655686" y="4278962"/>
                <a:chExt cx="8302174" cy="236076"/>
              </a:xfrm>
            </p:grpSpPr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8E02277E-A0EA-73A9-6787-870582C2A16B}"/>
                    </a:ext>
                  </a:extLst>
                </p:cNvPr>
                <p:cNvSpPr/>
                <p:nvPr/>
              </p:nvSpPr>
              <p:spPr>
                <a:xfrm>
                  <a:off x="3655686" y="4282974"/>
                  <a:ext cx="844289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91A8635D-3E19-3529-0C8D-3805316DAB5A}"/>
                    </a:ext>
                  </a:extLst>
                </p:cNvPr>
                <p:cNvSpPr/>
                <p:nvPr/>
              </p:nvSpPr>
              <p:spPr>
                <a:xfrm>
                  <a:off x="4721164" y="4278962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19CF9CF6-7933-BE46-C31D-DD0DA991F374}"/>
                    </a:ext>
                  </a:extLst>
                </p:cNvPr>
                <p:cNvSpPr/>
                <p:nvPr/>
              </p:nvSpPr>
              <p:spPr>
                <a:xfrm>
                  <a:off x="5786565" y="4283241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05E6B8E7-9EC1-F3BB-7E36-27FCDB67E752}"/>
                    </a:ext>
                  </a:extLst>
                </p:cNvPr>
                <p:cNvSpPr/>
                <p:nvPr/>
              </p:nvSpPr>
              <p:spPr>
                <a:xfrm>
                  <a:off x="6851967" y="4286171"/>
                  <a:ext cx="844289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3D3DCEFF-9363-5EDC-74C2-B980777E3721}"/>
                    </a:ext>
                  </a:extLst>
                </p:cNvPr>
                <p:cNvSpPr/>
                <p:nvPr/>
              </p:nvSpPr>
              <p:spPr>
                <a:xfrm>
                  <a:off x="7917444" y="4282159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6D7CF0E7-7676-3694-6EC2-8DEF771C33DF}"/>
                    </a:ext>
                  </a:extLst>
                </p:cNvPr>
                <p:cNvSpPr/>
                <p:nvPr/>
              </p:nvSpPr>
              <p:spPr>
                <a:xfrm>
                  <a:off x="8982846" y="4286438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38DA448A-A41F-CB0E-4450-87BBE7C15F5E}"/>
                    </a:ext>
                  </a:extLst>
                </p:cNvPr>
                <p:cNvSpPr/>
                <p:nvPr/>
              </p:nvSpPr>
              <p:spPr>
                <a:xfrm>
                  <a:off x="10048247" y="4280627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FD27D70F-729D-39A2-B611-DCA242BCA29C}"/>
                    </a:ext>
                  </a:extLst>
                </p:cNvPr>
                <p:cNvSpPr/>
                <p:nvPr/>
              </p:nvSpPr>
              <p:spPr>
                <a:xfrm>
                  <a:off x="11113648" y="4284906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</p:grp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3DD5DD56-408C-2D1F-EC3B-D5148B486A71}"/>
                  </a:ext>
                </a:extLst>
              </p:cNvPr>
              <p:cNvGrpSpPr/>
              <p:nvPr/>
            </p:nvGrpSpPr>
            <p:grpSpPr>
              <a:xfrm>
                <a:off x="1023997" y="4045403"/>
                <a:ext cx="5348724" cy="214298"/>
                <a:chOff x="3655686" y="4278962"/>
                <a:chExt cx="8302174" cy="236076"/>
              </a:xfrm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78BD8BB5-D51F-57D2-142F-F4E8F7E95199}"/>
                    </a:ext>
                  </a:extLst>
                </p:cNvPr>
                <p:cNvSpPr/>
                <p:nvPr/>
              </p:nvSpPr>
              <p:spPr>
                <a:xfrm>
                  <a:off x="3655686" y="4282974"/>
                  <a:ext cx="844289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C626081E-60F0-6E72-F2AD-78D8F007E633}"/>
                    </a:ext>
                  </a:extLst>
                </p:cNvPr>
                <p:cNvSpPr/>
                <p:nvPr/>
              </p:nvSpPr>
              <p:spPr>
                <a:xfrm>
                  <a:off x="4721164" y="4278962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568E96D7-C37E-84A8-A6D1-AD841F444486}"/>
                    </a:ext>
                  </a:extLst>
                </p:cNvPr>
                <p:cNvSpPr/>
                <p:nvPr/>
              </p:nvSpPr>
              <p:spPr>
                <a:xfrm>
                  <a:off x="5786565" y="4283241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4919230-E486-4118-A9B2-E5F774B5242D}"/>
                    </a:ext>
                  </a:extLst>
                </p:cNvPr>
                <p:cNvSpPr/>
                <p:nvPr/>
              </p:nvSpPr>
              <p:spPr>
                <a:xfrm>
                  <a:off x="6851967" y="4286171"/>
                  <a:ext cx="844289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4886EE28-1B0A-435B-74E8-2C798E9B2681}"/>
                    </a:ext>
                  </a:extLst>
                </p:cNvPr>
                <p:cNvSpPr/>
                <p:nvPr/>
              </p:nvSpPr>
              <p:spPr>
                <a:xfrm>
                  <a:off x="7917444" y="4282159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F381A0CD-5A81-ECCD-3636-7A9883647A8D}"/>
                    </a:ext>
                  </a:extLst>
                </p:cNvPr>
                <p:cNvSpPr/>
                <p:nvPr/>
              </p:nvSpPr>
              <p:spPr>
                <a:xfrm>
                  <a:off x="8982846" y="4286438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E5F95926-EF02-353E-F676-6314EDD5D08C}"/>
                    </a:ext>
                  </a:extLst>
                </p:cNvPr>
                <p:cNvSpPr/>
                <p:nvPr/>
              </p:nvSpPr>
              <p:spPr>
                <a:xfrm>
                  <a:off x="10048247" y="4280627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7A5C05D5-B5FD-00E7-46A0-710DC4A2CAA8}"/>
                    </a:ext>
                  </a:extLst>
                </p:cNvPr>
                <p:cNvSpPr/>
                <p:nvPr/>
              </p:nvSpPr>
              <p:spPr>
                <a:xfrm>
                  <a:off x="11113648" y="4284906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</p:grpSp>
        </p:grp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878CE572-B2B8-027A-F407-868DDCF730C1}"/>
                </a:ext>
              </a:extLst>
            </p:cNvPr>
            <p:cNvCxnSpPr>
              <a:cxnSpLocks/>
              <a:stCxn id="336" idx="2"/>
              <a:endCxn id="11" idx="3"/>
            </p:cNvCxnSpPr>
            <p:nvPr/>
          </p:nvCxnSpPr>
          <p:spPr>
            <a:xfrm flipH="1">
              <a:off x="6345264" y="4786983"/>
              <a:ext cx="305077" cy="316794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DC364CDE-9607-5ACB-1F04-069DAB4E58E0}"/>
                </a:ext>
              </a:extLst>
            </p:cNvPr>
            <p:cNvCxnSpPr>
              <a:cxnSpLocks/>
              <a:stCxn id="336" idx="2"/>
              <a:endCxn id="281" idx="3"/>
            </p:cNvCxnSpPr>
            <p:nvPr/>
          </p:nvCxnSpPr>
          <p:spPr>
            <a:xfrm>
              <a:off x="6650341" y="4786983"/>
              <a:ext cx="1609475" cy="294193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1A9E76F1-14CF-9D0B-03DE-6A79188499C6}"/>
                </a:ext>
              </a:extLst>
            </p:cNvPr>
            <p:cNvCxnSpPr>
              <a:cxnSpLocks/>
              <a:stCxn id="337" idx="2"/>
              <a:endCxn id="13" idx="3"/>
            </p:cNvCxnSpPr>
            <p:nvPr/>
          </p:nvCxnSpPr>
          <p:spPr>
            <a:xfrm flipH="1">
              <a:off x="6551014" y="4784016"/>
              <a:ext cx="680108" cy="319762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E77BCDFF-A14F-EEDF-7E34-CCD4FEE5742F}"/>
                </a:ext>
              </a:extLst>
            </p:cNvPr>
            <p:cNvCxnSpPr>
              <a:cxnSpLocks/>
              <a:stCxn id="338" idx="2"/>
              <a:endCxn id="14" idx="3"/>
            </p:cNvCxnSpPr>
            <p:nvPr/>
          </p:nvCxnSpPr>
          <p:spPr>
            <a:xfrm flipH="1">
              <a:off x="6756763" y="4787181"/>
              <a:ext cx="1055120" cy="316596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4643C37C-A6AC-3348-AB3D-720F92514214}"/>
                </a:ext>
              </a:extLst>
            </p:cNvPr>
            <p:cNvCxnSpPr>
              <a:cxnSpLocks/>
              <a:stCxn id="339" idx="2"/>
              <a:endCxn id="15" idx="3"/>
            </p:cNvCxnSpPr>
            <p:nvPr/>
          </p:nvCxnSpPr>
          <p:spPr>
            <a:xfrm flipH="1">
              <a:off x="6962513" y="4789348"/>
              <a:ext cx="1430151" cy="314429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6D13719E-0CD8-D0EC-28ED-C4D56B0580AE}"/>
                </a:ext>
              </a:extLst>
            </p:cNvPr>
            <p:cNvCxnSpPr>
              <a:cxnSpLocks/>
              <a:stCxn id="340" idx="2"/>
              <a:endCxn id="21" idx="3"/>
            </p:cNvCxnSpPr>
            <p:nvPr/>
          </p:nvCxnSpPr>
          <p:spPr>
            <a:xfrm flipH="1">
              <a:off x="7168263" y="4786381"/>
              <a:ext cx="1805182" cy="317396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C873C60D-38D8-1FB3-001A-04E8E45DB511}"/>
                </a:ext>
              </a:extLst>
            </p:cNvPr>
            <p:cNvCxnSpPr>
              <a:cxnSpLocks/>
              <a:stCxn id="341" idx="2"/>
              <a:endCxn id="22" idx="3"/>
            </p:cNvCxnSpPr>
            <p:nvPr/>
          </p:nvCxnSpPr>
          <p:spPr>
            <a:xfrm flipH="1">
              <a:off x="7374012" y="4789546"/>
              <a:ext cx="2180193" cy="314231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95D55407-F6B8-14D2-C8D6-3D63BFC578A8}"/>
                </a:ext>
              </a:extLst>
            </p:cNvPr>
            <p:cNvCxnSpPr>
              <a:cxnSpLocks/>
              <a:stCxn id="342" idx="2"/>
              <a:endCxn id="24" idx="3"/>
            </p:cNvCxnSpPr>
            <p:nvPr/>
          </p:nvCxnSpPr>
          <p:spPr>
            <a:xfrm flipH="1">
              <a:off x="7579762" y="4785248"/>
              <a:ext cx="2555203" cy="318530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8FE5E8B4-E866-1513-C03E-539A6877EAD8}"/>
                </a:ext>
              </a:extLst>
            </p:cNvPr>
            <p:cNvCxnSpPr>
              <a:cxnSpLocks/>
              <a:stCxn id="343" idx="2"/>
              <a:endCxn id="26" idx="3"/>
            </p:cNvCxnSpPr>
            <p:nvPr/>
          </p:nvCxnSpPr>
          <p:spPr>
            <a:xfrm flipH="1">
              <a:off x="7785511" y="4788412"/>
              <a:ext cx="2930214" cy="315365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C0CE592-1BEB-2D59-1784-8E35CC496DF9}"/>
                </a:ext>
              </a:extLst>
            </p:cNvPr>
            <p:cNvCxnSpPr>
              <a:cxnSpLocks/>
              <a:stCxn id="343" idx="2"/>
              <a:endCxn id="293" idx="3"/>
            </p:cNvCxnSpPr>
            <p:nvPr/>
          </p:nvCxnSpPr>
          <p:spPr>
            <a:xfrm flipH="1">
              <a:off x="9655121" y="4788412"/>
              <a:ext cx="1060603" cy="292764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3F7A99F4-A366-BAE0-C2A2-92C066787D66}"/>
                </a:ext>
              </a:extLst>
            </p:cNvPr>
            <p:cNvCxnSpPr>
              <a:cxnSpLocks/>
              <a:stCxn id="342" idx="2"/>
              <a:endCxn id="292" idx="3"/>
            </p:cNvCxnSpPr>
            <p:nvPr/>
          </p:nvCxnSpPr>
          <p:spPr>
            <a:xfrm flipH="1">
              <a:off x="9455792" y="4785248"/>
              <a:ext cx="679173" cy="295928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15CF9486-0401-20E0-2987-6BAE089CBC55}"/>
                </a:ext>
              </a:extLst>
            </p:cNvPr>
            <p:cNvCxnSpPr>
              <a:cxnSpLocks/>
              <a:stCxn id="341" idx="2"/>
              <a:endCxn id="291" idx="3"/>
            </p:cNvCxnSpPr>
            <p:nvPr/>
          </p:nvCxnSpPr>
          <p:spPr>
            <a:xfrm flipH="1">
              <a:off x="9256463" y="4789546"/>
              <a:ext cx="297742" cy="291630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2E9E0AB7-C4B1-6075-9B3B-B2DFD6254C58}"/>
                </a:ext>
              </a:extLst>
            </p:cNvPr>
            <p:cNvCxnSpPr>
              <a:cxnSpLocks/>
              <a:stCxn id="340" idx="2"/>
              <a:endCxn id="290" idx="3"/>
            </p:cNvCxnSpPr>
            <p:nvPr/>
          </p:nvCxnSpPr>
          <p:spPr>
            <a:xfrm>
              <a:off x="8973444" y="4786381"/>
              <a:ext cx="83689" cy="294795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CB9ACB54-ED33-5736-3829-F3B80FF176D6}"/>
                </a:ext>
              </a:extLst>
            </p:cNvPr>
            <p:cNvCxnSpPr>
              <a:cxnSpLocks/>
              <a:stCxn id="339" idx="2"/>
              <a:endCxn id="284" idx="3"/>
            </p:cNvCxnSpPr>
            <p:nvPr/>
          </p:nvCxnSpPr>
          <p:spPr>
            <a:xfrm>
              <a:off x="8392664" y="4789348"/>
              <a:ext cx="465141" cy="291827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5EF8B78A-CDEF-6AE0-A28C-D898DCA5E7AF}"/>
                </a:ext>
              </a:extLst>
            </p:cNvPr>
            <p:cNvCxnSpPr>
              <a:cxnSpLocks/>
              <a:stCxn id="338" idx="2"/>
              <a:endCxn id="283" idx="3"/>
            </p:cNvCxnSpPr>
            <p:nvPr/>
          </p:nvCxnSpPr>
          <p:spPr>
            <a:xfrm>
              <a:off x="7811883" y="4787181"/>
              <a:ext cx="846592" cy="293995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5EC57CF6-593D-7E65-65E4-7034003512EE}"/>
                </a:ext>
              </a:extLst>
            </p:cNvPr>
            <p:cNvCxnSpPr>
              <a:cxnSpLocks/>
              <a:stCxn id="337" idx="2"/>
              <a:endCxn id="282" idx="3"/>
            </p:cNvCxnSpPr>
            <p:nvPr/>
          </p:nvCxnSpPr>
          <p:spPr>
            <a:xfrm>
              <a:off x="7231123" y="4784016"/>
              <a:ext cx="1228023" cy="297160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A36E9D28-6564-046B-8D54-0E3A77A24E85}"/>
                </a:ext>
              </a:extLst>
            </p:cNvPr>
            <p:cNvCxnSpPr>
              <a:cxnSpLocks/>
              <a:stCxn id="336" idx="2"/>
              <a:endCxn id="10" idx="0"/>
            </p:cNvCxnSpPr>
            <p:nvPr/>
          </p:nvCxnSpPr>
          <p:spPr>
            <a:xfrm>
              <a:off x="6650341" y="4786983"/>
              <a:ext cx="3820229" cy="360213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F1D70B32-39C7-0844-5365-0B1267E3C3AD}"/>
                </a:ext>
              </a:extLst>
            </p:cNvPr>
            <p:cNvCxnSpPr>
              <a:cxnSpLocks/>
              <a:stCxn id="337" idx="2"/>
              <a:endCxn id="10" idx="0"/>
            </p:cNvCxnSpPr>
            <p:nvPr/>
          </p:nvCxnSpPr>
          <p:spPr>
            <a:xfrm>
              <a:off x="7231123" y="4784016"/>
              <a:ext cx="3239447" cy="363180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B4AB708A-DAA3-F21A-B9E9-65F055376A75}"/>
                </a:ext>
              </a:extLst>
            </p:cNvPr>
            <p:cNvCxnSpPr>
              <a:cxnSpLocks/>
              <a:stCxn id="338" idx="2"/>
              <a:endCxn id="10" idx="0"/>
            </p:cNvCxnSpPr>
            <p:nvPr/>
          </p:nvCxnSpPr>
          <p:spPr>
            <a:xfrm>
              <a:off x="7811883" y="4787181"/>
              <a:ext cx="2658687" cy="360015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C67FB230-A17A-7FE6-CB3A-C56AAA41987C}"/>
                </a:ext>
              </a:extLst>
            </p:cNvPr>
            <p:cNvCxnSpPr>
              <a:cxnSpLocks/>
              <a:stCxn id="339" idx="2"/>
              <a:endCxn id="10" idx="0"/>
            </p:cNvCxnSpPr>
            <p:nvPr/>
          </p:nvCxnSpPr>
          <p:spPr>
            <a:xfrm>
              <a:off x="8392664" y="4789348"/>
              <a:ext cx="2077906" cy="357848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A4C0CF5A-384C-E3CF-9551-F43382278FB9}"/>
                </a:ext>
              </a:extLst>
            </p:cNvPr>
            <p:cNvCxnSpPr>
              <a:cxnSpLocks/>
              <a:stCxn id="340" idx="2"/>
              <a:endCxn id="10" idx="0"/>
            </p:cNvCxnSpPr>
            <p:nvPr/>
          </p:nvCxnSpPr>
          <p:spPr>
            <a:xfrm>
              <a:off x="8973444" y="4786381"/>
              <a:ext cx="1497125" cy="360815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98AAB63E-0123-BC75-D9A3-C910FAE80EE8}"/>
                </a:ext>
              </a:extLst>
            </p:cNvPr>
            <p:cNvCxnSpPr>
              <a:cxnSpLocks/>
              <a:stCxn id="341" idx="2"/>
              <a:endCxn id="10" idx="0"/>
            </p:cNvCxnSpPr>
            <p:nvPr/>
          </p:nvCxnSpPr>
          <p:spPr>
            <a:xfrm>
              <a:off x="9554205" y="4789546"/>
              <a:ext cx="916364" cy="357650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68361B-22E6-3980-9F5C-3E314D157120}"/>
                </a:ext>
              </a:extLst>
            </p:cNvPr>
            <p:cNvCxnSpPr>
              <a:cxnSpLocks/>
              <a:stCxn id="342" idx="2"/>
              <a:endCxn id="10" idx="0"/>
            </p:cNvCxnSpPr>
            <p:nvPr/>
          </p:nvCxnSpPr>
          <p:spPr>
            <a:xfrm>
              <a:off x="10134965" y="4785248"/>
              <a:ext cx="335605" cy="361948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75FAF03A-774D-6CAE-DF72-5936F32D1782}"/>
                </a:ext>
              </a:extLst>
            </p:cNvPr>
            <p:cNvCxnSpPr>
              <a:cxnSpLocks/>
              <a:stCxn id="343" idx="2"/>
              <a:endCxn id="10" idx="0"/>
            </p:cNvCxnSpPr>
            <p:nvPr/>
          </p:nvCxnSpPr>
          <p:spPr>
            <a:xfrm flipH="1">
              <a:off x="10470570" y="4788412"/>
              <a:ext cx="245155" cy="358784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468E9E4B-2855-0A9F-3D68-5CBBE74A86D2}"/>
                </a:ext>
              </a:extLst>
            </p:cNvPr>
            <p:cNvCxnSpPr>
              <a:cxnSpLocks/>
            </p:cNvCxnSpPr>
            <p:nvPr/>
          </p:nvCxnSpPr>
          <p:spPr>
            <a:xfrm>
              <a:off x="7955616" y="5305542"/>
              <a:ext cx="109122" cy="0"/>
            </a:xfrm>
            <a:prstGeom prst="line">
              <a:avLst/>
            </a:prstGeom>
            <a:ln w="222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5" name="Rounded Rectangle 324">
              <a:extLst>
                <a:ext uri="{FF2B5EF4-FFF2-40B4-BE49-F238E27FC236}">
                  <a16:creationId xmlns:a16="http://schemas.microsoft.com/office/drawing/2014/main" id="{D915B7EC-FF63-085E-A0A6-6BDFDE130776}"/>
                </a:ext>
              </a:extLst>
            </p:cNvPr>
            <p:cNvSpPr/>
            <p:nvPr/>
          </p:nvSpPr>
          <p:spPr>
            <a:xfrm rot="16200000">
              <a:off x="9789244" y="5677637"/>
              <a:ext cx="405854" cy="147296"/>
            </a:xfrm>
            <a:prstGeom prst="roundRect">
              <a:avLst/>
            </a:prstGeom>
            <a:solidFill>
              <a:srgbClr val="0274B7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MU</a:t>
              </a:r>
            </a:p>
          </p:txBody>
        </p:sp>
        <p:sp>
          <p:nvSpPr>
            <p:cNvPr id="326" name="Rounded Rectangle 325">
              <a:extLst>
                <a:ext uri="{FF2B5EF4-FFF2-40B4-BE49-F238E27FC236}">
                  <a16:creationId xmlns:a16="http://schemas.microsoft.com/office/drawing/2014/main" id="{ACE6E875-2E56-CB70-3ECC-B6709C5B95BB}"/>
                </a:ext>
              </a:extLst>
            </p:cNvPr>
            <p:cNvSpPr/>
            <p:nvPr/>
          </p:nvSpPr>
          <p:spPr>
            <a:xfrm rot="16200000">
              <a:off x="9997890" y="5677637"/>
              <a:ext cx="405854" cy="147296"/>
            </a:xfrm>
            <a:prstGeom prst="roundRect">
              <a:avLst/>
            </a:prstGeom>
            <a:solidFill>
              <a:srgbClr val="0274B7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MU</a:t>
              </a:r>
            </a:p>
          </p:txBody>
        </p:sp>
        <p:sp>
          <p:nvSpPr>
            <p:cNvPr id="327" name="Rounded Rectangle 326">
              <a:extLst>
                <a:ext uri="{FF2B5EF4-FFF2-40B4-BE49-F238E27FC236}">
                  <a16:creationId xmlns:a16="http://schemas.microsoft.com/office/drawing/2014/main" id="{77C750FE-46F1-A85E-1265-1DA00C8A8574}"/>
                </a:ext>
              </a:extLst>
            </p:cNvPr>
            <p:cNvSpPr/>
            <p:nvPr/>
          </p:nvSpPr>
          <p:spPr>
            <a:xfrm>
              <a:off x="9918525" y="5365069"/>
              <a:ext cx="1104231" cy="170756"/>
            </a:xfrm>
            <a:prstGeom prst="roundRect">
              <a:avLst/>
            </a:prstGeom>
            <a:solidFill>
              <a:srgbClr val="0274B7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Memory Interface</a:t>
              </a:r>
            </a:p>
          </p:txBody>
        </p: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2711E6FF-0A72-E87C-7AA0-A355F43DF971}"/>
                </a:ext>
              </a:extLst>
            </p:cNvPr>
            <p:cNvGrpSpPr/>
            <p:nvPr/>
          </p:nvGrpSpPr>
          <p:grpSpPr>
            <a:xfrm>
              <a:off x="8728939" y="5773545"/>
              <a:ext cx="565385" cy="209015"/>
              <a:chOff x="3778738" y="5511415"/>
              <a:chExt cx="639852" cy="236544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86A7B9F7-C652-F4DF-D9F9-3E73AF25FEFF}"/>
                  </a:ext>
                </a:extLst>
              </p:cNvPr>
              <p:cNvSpPr/>
              <p:nvPr/>
            </p:nvSpPr>
            <p:spPr>
              <a:xfrm>
                <a:off x="3836518" y="5558903"/>
                <a:ext cx="582072" cy="189056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OCS</a:t>
                </a:r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C271832A-2AC2-DE90-6554-4320AC76AF25}"/>
                  </a:ext>
                </a:extLst>
              </p:cNvPr>
              <p:cNvSpPr/>
              <p:nvPr/>
            </p:nvSpPr>
            <p:spPr>
              <a:xfrm>
                <a:off x="3805786" y="5535524"/>
                <a:ext cx="582072" cy="189056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OCS</a:t>
                </a: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3F2A9CB9-C1EF-B840-2A52-B2C4020263F4}"/>
                  </a:ext>
                </a:extLst>
              </p:cNvPr>
              <p:cNvSpPr/>
              <p:nvPr/>
            </p:nvSpPr>
            <p:spPr>
              <a:xfrm>
                <a:off x="3778738" y="5511415"/>
                <a:ext cx="582072" cy="189056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OCS</a:t>
                </a:r>
              </a:p>
            </p:txBody>
          </p:sp>
        </p:grp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9EF04659-2309-0618-21F3-E6F6565327BD}"/>
                </a:ext>
              </a:extLst>
            </p:cNvPr>
            <p:cNvSpPr txBox="1"/>
            <p:nvPr/>
          </p:nvSpPr>
          <p:spPr>
            <a:xfrm>
              <a:off x="7516884" y="5588702"/>
              <a:ext cx="1027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Compute Trays</a:t>
              </a: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A9B1633A-D673-C4B0-1DB8-009B6AC30E13}"/>
              </a:ext>
            </a:extLst>
          </p:cNvPr>
          <p:cNvGrpSpPr/>
          <p:nvPr/>
        </p:nvGrpSpPr>
        <p:grpSpPr>
          <a:xfrm>
            <a:off x="6096000" y="1428947"/>
            <a:ext cx="5112605" cy="2513267"/>
            <a:chOff x="6096000" y="1428947"/>
            <a:chExt cx="5112605" cy="2513267"/>
          </a:xfrm>
        </p:grpSpPr>
        <p:sp>
          <p:nvSpPr>
            <p:cNvPr id="364" name="Rounded Rectangle 363">
              <a:extLst>
                <a:ext uri="{FF2B5EF4-FFF2-40B4-BE49-F238E27FC236}">
                  <a16:creationId xmlns:a16="http://schemas.microsoft.com/office/drawing/2014/main" id="{DE9F85A9-E203-0402-AED4-FBF2EB7CCF70}"/>
                </a:ext>
              </a:extLst>
            </p:cNvPr>
            <p:cNvSpPr/>
            <p:nvPr/>
          </p:nvSpPr>
          <p:spPr>
            <a:xfrm>
              <a:off x="6096000" y="1428947"/>
              <a:ext cx="5112605" cy="2513267"/>
            </a:xfrm>
            <a:prstGeom prst="roundRect">
              <a:avLst>
                <a:gd name="adj" fmla="val 6812"/>
              </a:avLst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74F5A6B1-88A5-560D-DD7F-B57C326DE75F}"/>
                </a:ext>
              </a:extLst>
            </p:cNvPr>
            <p:cNvSpPr txBox="1"/>
            <p:nvPr/>
          </p:nvSpPr>
          <p:spPr>
            <a:xfrm>
              <a:off x="6185262" y="1509336"/>
              <a:ext cx="2201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Baseline Configuration: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9E60608A-EAC4-F3E1-3EE8-ECF1AE119F27}"/>
                </a:ext>
              </a:extLst>
            </p:cNvPr>
            <p:cNvSpPr txBox="1"/>
            <p:nvPr/>
          </p:nvSpPr>
          <p:spPr>
            <a:xfrm>
              <a:off x="8878360" y="1703184"/>
              <a:ext cx="20711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1200" dirty="0"/>
                <a:t>NIC:</a:t>
              </a:r>
              <a:r>
                <a:rPr lang="en-US" sz="1200" b="1" dirty="0"/>
                <a:t> </a:t>
              </a:r>
              <a:r>
                <a:rPr lang="en-US" sz="1200" dirty="0"/>
                <a:t>up to </a:t>
              </a:r>
              <a:r>
                <a:rPr lang="en-US" sz="1200" b="1" dirty="0"/>
                <a:t>800 Gbps </a:t>
              </a:r>
              <a:r>
                <a:rPr lang="en-US" sz="1200" dirty="0"/>
                <a:t>/ GPU</a:t>
              </a:r>
              <a:endParaRPr lang="en-US" sz="1200" b="1" dirty="0"/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CCB167C1-E3EA-4D83-E30C-03626DDDE01E}"/>
                </a:ext>
              </a:extLst>
            </p:cNvPr>
            <p:cNvSpPr txBox="1"/>
            <p:nvPr/>
          </p:nvSpPr>
          <p:spPr>
            <a:xfrm>
              <a:off x="6395342" y="3623277"/>
              <a:ext cx="24368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US" sz="1200" dirty="0"/>
                <a:t>NVL Domain: up to 72 GPUs</a:t>
              </a:r>
            </a:p>
          </p:txBody>
        </p: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0D0E8666-BD6E-5245-2B30-D1E5BCF7B779}"/>
                </a:ext>
              </a:extLst>
            </p:cNvPr>
            <p:cNvGrpSpPr/>
            <p:nvPr/>
          </p:nvGrpSpPr>
          <p:grpSpPr>
            <a:xfrm>
              <a:off x="6452067" y="1921995"/>
              <a:ext cx="4425103" cy="1633554"/>
              <a:chOff x="6452067" y="1859925"/>
              <a:chExt cx="4425103" cy="1633554"/>
            </a:xfrm>
          </p:grpSpPr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269518A9-5629-C3D5-6190-D8EF181E715A}"/>
                  </a:ext>
                </a:extLst>
              </p:cNvPr>
              <p:cNvSpPr/>
              <p:nvPr/>
            </p:nvSpPr>
            <p:spPr>
              <a:xfrm>
                <a:off x="6452067" y="1859925"/>
                <a:ext cx="4425103" cy="273441"/>
              </a:xfrm>
              <a:prstGeom prst="rect">
                <a:avLst/>
              </a:prstGeom>
              <a:solidFill>
                <a:srgbClr val="ECECEC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InfiniBand / Ethernet Network </a:t>
                </a:r>
              </a:p>
            </p:txBody>
          </p: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0D263C8B-9FB7-4677-AC4E-11E07FCAA62D}"/>
                  </a:ext>
                </a:extLst>
              </p:cNvPr>
              <p:cNvGrpSpPr/>
              <p:nvPr/>
            </p:nvGrpSpPr>
            <p:grpSpPr>
              <a:xfrm>
                <a:off x="6470643" y="2141619"/>
                <a:ext cx="1368018" cy="1351860"/>
                <a:chOff x="6470643" y="2138912"/>
                <a:chExt cx="1368018" cy="1351860"/>
              </a:xfrm>
            </p:grpSpPr>
            <p:sp>
              <p:nvSpPr>
                <p:cNvPr id="452" name="Rectangle 451">
                  <a:extLst>
                    <a:ext uri="{FF2B5EF4-FFF2-40B4-BE49-F238E27FC236}">
                      <a16:creationId xmlns:a16="http://schemas.microsoft.com/office/drawing/2014/main" id="{1F97E250-178B-D61B-DEA0-17A6C4D42CE1}"/>
                    </a:ext>
                  </a:extLst>
                </p:cNvPr>
                <p:cNvSpPr/>
                <p:nvPr/>
              </p:nvSpPr>
              <p:spPr>
                <a:xfrm>
                  <a:off x="6470643" y="2364138"/>
                  <a:ext cx="1368018" cy="1126634"/>
                </a:xfrm>
                <a:prstGeom prst="rect">
                  <a:avLst/>
                </a:prstGeom>
                <a:solidFill>
                  <a:srgbClr val="ECECEC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B0693E85-403E-21B9-DB61-9C415C26D905}"/>
                    </a:ext>
                  </a:extLst>
                </p:cNvPr>
                <p:cNvSpPr/>
                <p:nvPr/>
              </p:nvSpPr>
              <p:spPr>
                <a:xfrm>
                  <a:off x="6588970" y="2315026"/>
                  <a:ext cx="460225" cy="127943"/>
                </a:xfrm>
                <a:prstGeom prst="rect">
                  <a:avLst/>
                </a:prstGeom>
                <a:solidFill>
                  <a:srgbClr val="7030A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NIC</a:t>
                  </a:r>
                </a:p>
              </p:txBody>
            </p: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F70D6184-D35A-D7A2-169B-FAF9B7DAC3EF}"/>
                    </a:ext>
                  </a:extLst>
                </p:cNvPr>
                <p:cNvGrpSpPr/>
                <p:nvPr/>
              </p:nvGrpSpPr>
              <p:grpSpPr>
                <a:xfrm rot="5400000">
                  <a:off x="6492892" y="2588972"/>
                  <a:ext cx="618571" cy="527964"/>
                  <a:chOff x="8634565" y="3621154"/>
                  <a:chExt cx="1375434" cy="912665"/>
                </a:xfrm>
              </p:grpSpPr>
              <p:sp>
                <p:nvSpPr>
                  <p:cNvPr id="482" name="Rectangle 481">
                    <a:extLst>
                      <a:ext uri="{FF2B5EF4-FFF2-40B4-BE49-F238E27FC236}">
                        <a16:creationId xmlns:a16="http://schemas.microsoft.com/office/drawing/2014/main" id="{D7C8D850-625B-1BC3-FC89-A3367536C0C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748580" y="3828498"/>
                    <a:ext cx="1145061" cy="499854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GPU </a:t>
                    </a:r>
                  </a:p>
                </p:txBody>
              </p:sp>
              <p:sp>
                <p:nvSpPr>
                  <p:cNvPr id="483" name="Rectangle 482">
                    <a:extLst>
                      <a:ext uri="{FF2B5EF4-FFF2-40B4-BE49-F238E27FC236}">
                        <a16:creationId xmlns:a16="http://schemas.microsoft.com/office/drawing/2014/main" id="{73121A75-A20D-3A27-F860-17489D5EADF5}"/>
                      </a:ext>
                    </a:extLst>
                  </p:cNvPr>
                  <p:cNvSpPr/>
                  <p:nvPr/>
                </p:nvSpPr>
                <p:spPr>
                  <a:xfrm>
                    <a:off x="8748580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84" name="Rectangle 483">
                    <a:extLst>
                      <a:ext uri="{FF2B5EF4-FFF2-40B4-BE49-F238E27FC236}">
                        <a16:creationId xmlns:a16="http://schemas.microsoft.com/office/drawing/2014/main" id="{17D5D43B-14C7-32F1-3E11-2C3E13FE01EE}"/>
                      </a:ext>
                    </a:extLst>
                  </p:cNvPr>
                  <p:cNvSpPr/>
                  <p:nvPr/>
                </p:nvSpPr>
                <p:spPr>
                  <a:xfrm>
                    <a:off x="9139503" y="3621154"/>
                    <a:ext cx="351981" cy="169128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85" name="Rectangle 484">
                    <a:extLst>
                      <a:ext uri="{FF2B5EF4-FFF2-40B4-BE49-F238E27FC236}">
                        <a16:creationId xmlns:a16="http://schemas.microsoft.com/office/drawing/2014/main" id="{886A3666-0E01-DC02-3925-F4F11D8CF64F}"/>
                      </a:ext>
                    </a:extLst>
                  </p:cNvPr>
                  <p:cNvSpPr/>
                  <p:nvPr/>
                </p:nvSpPr>
                <p:spPr>
                  <a:xfrm>
                    <a:off x="9541659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86" name="Rectangle 485">
                    <a:extLst>
                      <a:ext uri="{FF2B5EF4-FFF2-40B4-BE49-F238E27FC236}">
                        <a16:creationId xmlns:a16="http://schemas.microsoft.com/office/drawing/2014/main" id="{3EE91336-5315-46B2-EECA-74257A8648E6}"/>
                      </a:ext>
                    </a:extLst>
                  </p:cNvPr>
                  <p:cNvSpPr/>
                  <p:nvPr/>
                </p:nvSpPr>
                <p:spPr>
                  <a:xfrm>
                    <a:off x="8748580" y="4364693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87" name="Rectangle 486">
                    <a:extLst>
                      <a:ext uri="{FF2B5EF4-FFF2-40B4-BE49-F238E27FC236}">
                        <a16:creationId xmlns:a16="http://schemas.microsoft.com/office/drawing/2014/main" id="{4D57F06A-3ACA-0906-22CA-7838E4ADE2C5}"/>
                      </a:ext>
                    </a:extLst>
                  </p:cNvPr>
                  <p:cNvSpPr/>
                  <p:nvPr/>
                </p:nvSpPr>
                <p:spPr>
                  <a:xfrm>
                    <a:off x="9139503" y="4364687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88" name="Rectangle 487">
                    <a:extLst>
                      <a:ext uri="{FF2B5EF4-FFF2-40B4-BE49-F238E27FC236}">
                        <a16:creationId xmlns:a16="http://schemas.microsoft.com/office/drawing/2014/main" id="{B9E97821-D93B-0F07-3876-BEC2944226AD}"/>
                      </a:ext>
                    </a:extLst>
                  </p:cNvPr>
                  <p:cNvSpPr/>
                  <p:nvPr/>
                </p:nvSpPr>
                <p:spPr>
                  <a:xfrm>
                    <a:off x="9541659" y="4364686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89" name="Rectangle 488">
                    <a:extLst>
                      <a:ext uri="{FF2B5EF4-FFF2-40B4-BE49-F238E27FC236}">
                        <a16:creationId xmlns:a16="http://schemas.microsoft.com/office/drawing/2014/main" id="{92E2D9D4-F3A6-445D-E762-2C4918C955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715024" y="4033378"/>
                    <a:ext cx="499854" cy="90097"/>
                  </a:xfrm>
                  <a:prstGeom prst="rect">
                    <a:avLst/>
                  </a:prstGeom>
                  <a:solidFill>
                    <a:srgbClr val="1A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 w="0">
                        <a:noFill/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5288006A-2910-96F2-49E4-7F21519C2475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8429687" y="4033377"/>
                    <a:ext cx="499854" cy="9009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2A9A0239-F243-C695-6121-2CD43F10C6C3}"/>
                    </a:ext>
                  </a:extLst>
                </p:cNvPr>
                <p:cNvGrpSpPr/>
                <p:nvPr/>
              </p:nvGrpSpPr>
              <p:grpSpPr>
                <a:xfrm rot="5400000">
                  <a:off x="7228804" y="2588972"/>
                  <a:ext cx="618571" cy="527964"/>
                  <a:chOff x="8634565" y="3621154"/>
                  <a:chExt cx="1375434" cy="912665"/>
                </a:xfrm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7BE3FB26-31B3-4329-50D0-2C59344B0B2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748580" y="3828498"/>
                    <a:ext cx="1145061" cy="499854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GPU </a:t>
                    </a:r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A5F639FD-73E0-9AE8-AFB6-8E5F042D9EDE}"/>
                      </a:ext>
                    </a:extLst>
                  </p:cNvPr>
                  <p:cNvSpPr/>
                  <p:nvPr/>
                </p:nvSpPr>
                <p:spPr>
                  <a:xfrm>
                    <a:off x="8748580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69DAE7B2-0E8E-BDBD-0B8F-3A2D4EFA5875}"/>
                      </a:ext>
                    </a:extLst>
                  </p:cNvPr>
                  <p:cNvSpPr/>
                  <p:nvPr/>
                </p:nvSpPr>
                <p:spPr>
                  <a:xfrm>
                    <a:off x="9139503" y="3621154"/>
                    <a:ext cx="351981" cy="169128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D8A440DA-C55D-FC5B-4153-376023EE1D0B}"/>
                      </a:ext>
                    </a:extLst>
                  </p:cNvPr>
                  <p:cNvSpPr/>
                  <p:nvPr/>
                </p:nvSpPr>
                <p:spPr>
                  <a:xfrm>
                    <a:off x="9541659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DD8749EB-144B-510E-2293-78744F238FEF}"/>
                      </a:ext>
                    </a:extLst>
                  </p:cNvPr>
                  <p:cNvSpPr/>
                  <p:nvPr/>
                </p:nvSpPr>
                <p:spPr>
                  <a:xfrm>
                    <a:off x="8748580" y="4364693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1E96465B-8EB6-2D5E-DC50-F55DA9C260B0}"/>
                      </a:ext>
                    </a:extLst>
                  </p:cNvPr>
                  <p:cNvSpPr/>
                  <p:nvPr/>
                </p:nvSpPr>
                <p:spPr>
                  <a:xfrm>
                    <a:off x="9139503" y="4364687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79" name="Rectangle 478">
                    <a:extLst>
                      <a:ext uri="{FF2B5EF4-FFF2-40B4-BE49-F238E27FC236}">
                        <a16:creationId xmlns:a16="http://schemas.microsoft.com/office/drawing/2014/main" id="{72C36E24-DFC4-B927-39B7-90F7109461F0}"/>
                      </a:ext>
                    </a:extLst>
                  </p:cNvPr>
                  <p:cNvSpPr/>
                  <p:nvPr/>
                </p:nvSpPr>
                <p:spPr>
                  <a:xfrm>
                    <a:off x="9541659" y="4364686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80" name="Rectangle 479">
                    <a:extLst>
                      <a:ext uri="{FF2B5EF4-FFF2-40B4-BE49-F238E27FC236}">
                        <a16:creationId xmlns:a16="http://schemas.microsoft.com/office/drawing/2014/main" id="{17FD0CD3-9295-231A-FCCD-0699C6E0D40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715024" y="4033378"/>
                    <a:ext cx="499854" cy="90097"/>
                  </a:xfrm>
                  <a:prstGeom prst="rect">
                    <a:avLst/>
                  </a:prstGeom>
                  <a:solidFill>
                    <a:srgbClr val="1A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 w="0">
                        <a:noFill/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81" name="Rectangle 480">
                    <a:extLst>
                      <a:ext uri="{FF2B5EF4-FFF2-40B4-BE49-F238E27FC236}">
                        <a16:creationId xmlns:a16="http://schemas.microsoft.com/office/drawing/2014/main" id="{0AC63327-DD99-2C8B-C244-53E313659810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8429687" y="4033377"/>
                    <a:ext cx="499854" cy="9009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56" name="Rectangle 455">
                  <a:extLst>
                    <a:ext uri="{FF2B5EF4-FFF2-40B4-BE49-F238E27FC236}">
                      <a16:creationId xmlns:a16="http://schemas.microsoft.com/office/drawing/2014/main" id="{A5EAA90E-E693-4C54-E818-6F271D5033EE}"/>
                    </a:ext>
                  </a:extLst>
                </p:cNvPr>
                <p:cNvSpPr/>
                <p:nvPr/>
              </p:nvSpPr>
              <p:spPr>
                <a:xfrm>
                  <a:off x="7290245" y="2315026"/>
                  <a:ext cx="460225" cy="127943"/>
                </a:xfrm>
                <a:prstGeom prst="rect">
                  <a:avLst/>
                </a:prstGeom>
                <a:solidFill>
                  <a:srgbClr val="7030A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NIC</a:t>
                  </a:r>
                </a:p>
              </p:txBody>
            </p:sp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CA36D684-5A1D-4706-F172-C996A4031485}"/>
                    </a:ext>
                  </a:extLst>
                </p:cNvPr>
                <p:cNvGrpSpPr/>
                <p:nvPr/>
              </p:nvGrpSpPr>
              <p:grpSpPr>
                <a:xfrm>
                  <a:off x="6674156" y="2439137"/>
                  <a:ext cx="234397" cy="104531"/>
                  <a:chOff x="8197247" y="5472718"/>
                  <a:chExt cx="155894" cy="237744"/>
                </a:xfrm>
              </p:grpSpPr>
              <p:cxnSp>
                <p:nvCxnSpPr>
                  <p:cNvPr id="469" name="Straight Connector 468">
                    <a:extLst>
                      <a:ext uri="{FF2B5EF4-FFF2-40B4-BE49-F238E27FC236}">
                        <a16:creationId xmlns:a16="http://schemas.microsoft.com/office/drawing/2014/main" id="{D83B38C6-E808-A910-4E07-557DFD9B8B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49213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0" name="Straight Connector 469">
                    <a:extLst>
                      <a:ext uri="{FF2B5EF4-FFF2-40B4-BE49-F238E27FC236}">
                        <a16:creationId xmlns:a16="http://schemas.microsoft.com/office/drawing/2014/main" id="{ED59DC73-39BB-1E9A-4BE7-7D7CE4D0E2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724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" name="Straight Connector 470">
                    <a:extLst>
                      <a:ext uri="{FF2B5EF4-FFF2-40B4-BE49-F238E27FC236}">
                        <a16:creationId xmlns:a16="http://schemas.microsoft.com/office/drawing/2014/main" id="{B9E480B0-1771-DDD4-7319-BD96E0CA59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0117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2" name="Straight Connector 471">
                    <a:extLst>
                      <a:ext uri="{FF2B5EF4-FFF2-40B4-BE49-F238E27FC236}">
                        <a16:creationId xmlns:a16="http://schemas.microsoft.com/office/drawing/2014/main" id="{4D874D7D-B365-F24C-F4DA-2A23E911E9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53141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8" name="Group 457">
                  <a:extLst>
                    <a:ext uri="{FF2B5EF4-FFF2-40B4-BE49-F238E27FC236}">
                      <a16:creationId xmlns:a16="http://schemas.microsoft.com/office/drawing/2014/main" id="{D4C39A1D-B48F-F909-E2FF-21F81569DEA0}"/>
                    </a:ext>
                  </a:extLst>
                </p:cNvPr>
                <p:cNvGrpSpPr/>
                <p:nvPr/>
              </p:nvGrpSpPr>
              <p:grpSpPr>
                <a:xfrm>
                  <a:off x="7431101" y="2439137"/>
                  <a:ext cx="234397" cy="104531"/>
                  <a:chOff x="8197247" y="5472718"/>
                  <a:chExt cx="155894" cy="237744"/>
                </a:xfrm>
              </p:grpSpPr>
              <p:cxnSp>
                <p:nvCxnSpPr>
                  <p:cNvPr id="465" name="Straight Connector 464">
                    <a:extLst>
                      <a:ext uri="{FF2B5EF4-FFF2-40B4-BE49-F238E27FC236}">
                        <a16:creationId xmlns:a16="http://schemas.microsoft.com/office/drawing/2014/main" id="{FF138CE2-A41C-55CD-C8A5-9EAFEFEA99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49213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6" name="Straight Connector 465">
                    <a:extLst>
                      <a:ext uri="{FF2B5EF4-FFF2-40B4-BE49-F238E27FC236}">
                        <a16:creationId xmlns:a16="http://schemas.microsoft.com/office/drawing/2014/main" id="{B1639B22-BFE8-990B-25B9-A5AC8BF36A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724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7" name="Straight Connector 466">
                    <a:extLst>
                      <a:ext uri="{FF2B5EF4-FFF2-40B4-BE49-F238E27FC236}">
                        <a16:creationId xmlns:a16="http://schemas.microsoft.com/office/drawing/2014/main" id="{3BF30372-D638-C156-24DE-EAC94F7F28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0117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8" name="Straight Connector 467">
                    <a:extLst>
                      <a:ext uri="{FF2B5EF4-FFF2-40B4-BE49-F238E27FC236}">
                        <a16:creationId xmlns:a16="http://schemas.microsoft.com/office/drawing/2014/main" id="{EB08EC09-7AD5-21FB-7DBA-6159101719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53141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9" name="Up-Down Arrow 458">
                  <a:extLst>
                    <a:ext uri="{FF2B5EF4-FFF2-40B4-BE49-F238E27FC236}">
                      <a16:creationId xmlns:a16="http://schemas.microsoft.com/office/drawing/2014/main" id="{FFACC32C-A331-3A9E-5F30-3ECD5FA1338B}"/>
                    </a:ext>
                  </a:extLst>
                </p:cNvPr>
                <p:cNvSpPr/>
                <p:nvPr/>
              </p:nvSpPr>
              <p:spPr>
                <a:xfrm flipH="1">
                  <a:off x="6762589" y="2138913"/>
                  <a:ext cx="109219" cy="173420"/>
                </a:xfrm>
                <a:prstGeom prst="upDownArrow">
                  <a:avLst>
                    <a:gd name="adj1" fmla="val 50000"/>
                    <a:gd name="adj2" fmla="val 45919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0" name="Up-Down Arrow 459">
                  <a:extLst>
                    <a:ext uri="{FF2B5EF4-FFF2-40B4-BE49-F238E27FC236}">
                      <a16:creationId xmlns:a16="http://schemas.microsoft.com/office/drawing/2014/main" id="{46D9F7AB-46FE-0452-2447-3F7DA19DA2F7}"/>
                    </a:ext>
                  </a:extLst>
                </p:cNvPr>
                <p:cNvSpPr/>
                <p:nvPr/>
              </p:nvSpPr>
              <p:spPr>
                <a:xfrm flipH="1">
                  <a:off x="7463710" y="2138912"/>
                  <a:ext cx="109219" cy="176595"/>
                </a:xfrm>
                <a:prstGeom prst="upDownArrow">
                  <a:avLst>
                    <a:gd name="adj1" fmla="val 50000"/>
                    <a:gd name="adj2" fmla="val 45919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1" name="Straight Connector 460">
                  <a:extLst>
                    <a:ext uri="{FF2B5EF4-FFF2-40B4-BE49-F238E27FC236}">
                      <a16:creationId xmlns:a16="http://schemas.microsoft.com/office/drawing/2014/main" id="{23C78C2C-5A32-E0C8-FC33-D037FA82DA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85019" y="2866027"/>
                  <a:ext cx="150668" cy="0"/>
                </a:xfrm>
                <a:prstGeom prst="line">
                  <a:avLst/>
                </a:prstGeom>
                <a:ln w="15875">
                  <a:prstDash val="sysDot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2" name="Rectangle 461">
                  <a:extLst>
                    <a:ext uri="{FF2B5EF4-FFF2-40B4-BE49-F238E27FC236}">
                      <a16:creationId xmlns:a16="http://schemas.microsoft.com/office/drawing/2014/main" id="{12C8BF2C-1499-759C-F594-E4B13D721E4E}"/>
                    </a:ext>
                  </a:extLst>
                </p:cNvPr>
                <p:cNvSpPr/>
                <p:nvPr/>
              </p:nvSpPr>
              <p:spPr>
                <a:xfrm>
                  <a:off x="6585400" y="3255475"/>
                  <a:ext cx="1120426" cy="173525"/>
                </a:xfrm>
                <a:prstGeom prst="rect">
                  <a:avLst/>
                </a:prstGeom>
                <a:solidFill>
                  <a:srgbClr val="1ABA0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NVSwitch</a:t>
                  </a:r>
                </a:p>
              </p:txBody>
            </p:sp>
            <p:cxnSp>
              <p:nvCxnSpPr>
                <p:cNvPr id="463" name="Straight Connector 462">
                  <a:extLst>
                    <a:ext uri="{FF2B5EF4-FFF2-40B4-BE49-F238E27FC236}">
                      <a16:creationId xmlns:a16="http://schemas.microsoft.com/office/drawing/2014/main" id="{78EC1B04-C55E-323F-6E2B-CAB3495E349C}"/>
                    </a:ext>
                  </a:extLst>
                </p:cNvPr>
                <p:cNvCxnSpPr>
                  <a:cxnSpLocks/>
                  <a:stCxn id="489" idx="2"/>
                  <a:endCxn id="462" idx="0"/>
                </p:cNvCxnSpPr>
                <p:nvPr/>
              </p:nvCxnSpPr>
              <p:spPr>
                <a:xfrm>
                  <a:off x="6801634" y="3162240"/>
                  <a:ext cx="343979" cy="93235"/>
                </a:xfrm>
                <a:prstGeom prst="line">
                  <a:avLst/>
                </a:prstGeom>
                <a:ln w="1270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Straight Connector 463">
                  <a:extLst>
                    <a:ext uri="{FF2B5EF4-FFF2-40B4-BE49-F238E27FC236}">
                      <a16:creationId xmlns:a16="http://schemas.microsoft.com/office/drawing/2014/main" id="{B8DECFFA-9C86-17FA-0990-09F51AE2A085}"/>
                    </a:ext>
                  </a:extLst>
                </p:cNvPr>
                <p:cNvCxnSpPr>
                  <a:cxnSpLocks/>
                  <a:stCxn id="480" idx="2"/>
                  <a:endCxn id="462" idx="0"/>
                </p:cNvCxnSpPr>
                <p:nvPr/>
              </p:nvCxnSpPr>
              <p:spPr>
                <a:xfrm flipH="1">
                  <a:off x="7145613" y="3162240"/>
                  <a:ext cx="391933" cy="93235"/>
                </a:xfrm>
                <a:prstGeom prst="line">
                  <a:avLst/>
                </a:prstGeom>
                <a:ln w="1270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498DC544-E08F-E913-06FF-DD2779E15E2C}"/>
                  </a:ext>
                </a:extLst>
              </p:cNvPr>
              <p:cNvGrpSpPr/>
              <p:nvPr/>
            </p:nvGrpSpPr>
            <p:grpSpPr>
              <a:xfrm>
                <a:off x="7862289" y="2141619"/>
                <a:ext cx="1368018" cy="1351860"/>
                <a:chOff x="6470643" y="2138912"/>
                <a:chExt cx="1368018" cy="1351860"/>
              </a:xfrm>
            </p:grpSpPr>
            <p:sp>
              <p:nvSpPr>
                <p:cNvPr id="413" name="Rectangle 412">
                  <a:extLst>
                    <a:ext uri="{FF2B5EF4-FFF2-40B4-BE49-F238E27FC236}">
                      <a16:creationId xmlns:a16="http://schemas.microsoft.com/office/drawing/2014/main" id="{DB19327C-8094-4216-3682-5C6B8BE355EF}"/>
                    </a:ext>
                  </a:extLst>
                </p:cNvPr>
                <p:cNvSpPr/>
                <p:nvPr/>
              </p:nvSpPr>
              <p:spPr>
                <a:xfrm>
                  <a:off x="6470643" y="2364138"/>
                  <a:ext cx="1368018" cy="1126634"/>
                </a:xfrm>
                <a:prstGeom prst="rect">
                  <a:avLst/>
                </a:prstGeom>
                <a:solidFill>
                  <a:srgbClr val="ECECEC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4" name="Rectangle 413">
                  <a:extLst>
                    <a:ext uri="{FF2B5EF4-FFF2-40B4-BE49-F238E27FC236}">
                      <a16:creationId xmlns:a16="http://schemas.microsoft.com/office/drawing/2014/main" id="{1647BD89-6B73-C0F6-C208-25B4B268C2E0}"/>
                    </a:ext>
                  </a:extLst>
                </p:cNvPr>
                <p:cNvSpPr/>
                <p:nvPr/>
              </p:nvSpPr>
              <p:spPr>
                <a:xfrm>
                  <a:off x="6588970" y="2315026"/>
                  <a:ext cx="460225" cy="127943"/>
                </a:xfrm>
                <a:prstGeom prst="rect">
                  <a:avLst/>
                </a:prstGeom>
                <a:solidFill>
                  <a:srgbClr val="7030A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NIC</a:t>
                  </a:r>
                </a:p>
              </p:txBody>
            </p:sp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F0599DB7-EB8D-D6F7-22C7-87DE5406675F}"/>
                    </a:ext>
                  </a:extLst>
                </p:cNvPr>
                <p:cNvGrpSpPr/>
                <p:nvPr/>
              </p:nvGrpSpPr>
              <p:grpSpPr>
                <a:xfrm rot="5400000">
                  <a:off x="6492892" y="2588972"/>
                  <a:ext cx="618571" cy="527964"/>
                  <a:chOff x="8634565" y="3621154"/>
                  <a:chExt cx="1375434" cy="912665"/>
                </a:xfrm>
              </p:grpSpPr>
              <p:sp>
                <p:nvSpPr>
                  <p:cNvPr id="443" name="Rectangle 442">
                    <a:extLst>
                      <a:ext uri="{FF2B5EF4-FFF2-40B4-BE49-F238E27FC236}">
                        <a16:creationId xmlns:a16="http://schemas.microsoft.com/office/drawing/2014/main" id="{E897A66D-A0F9-AEA1-FB3D-19CC4F58E92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748580" y="3828498"/>
                    <a:ext cx="1145061" cy="499854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GPU </a:t>
                    </a:r>
                  </a:p>
                </p:txBody>
              </p:sp>
              <p:sp>
                <p:nvSpPr>
                  <p:cNvPr id="444" name="Rectangle 443">
                    <a:extLst>
                      <a:ext uri="{FF2B5EF4-FFF2-40B4-BE49-F238E27FC236}">
                        <a16:creationId xmlns:a16="http://schemas.microsoft.com/office/drawing/2014/main" id="{522B2067-09DC-4B2C-3E3A-CB0A1607AB5D}"/>
                      </a:ext>
                    </a:extLst>
                  </p:cNvPr>
                  <p:cNvSpPr/>
                  <p:nvPr/>
                </p:nvSpPr>
                <p:spPr>
                  <a:xfrm>
                    <a:off x="8748580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5" name="Rectangle 444">
                    <a:extLst>
                      <a:ext uri="{FF2B5EF4-FFF2-40B4-BE49-F238E27FC236}">
                        <a16:creationId xmlns:a16="http://schemas.microsoft.com/office/drawing/2014/main" id="{59282A2D-37E2-4B6B-183C-74A593D824A5}"/>
                      </a:ext>
                    </a:extLst>
                  </p:cNvPr>
                  <p:cNvSpPr/>
                  <p:nvPr/>
                </p:nvSpPr>
                <p:spPr>
                  <a:xfrm>
                    <a:off x="9139503" y="3621154"/>
                    <a:ext cx="351981" cy="169128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6" name="Rectangle 445">
                    <a:extLst>
                      <a:ext uri="{FF2B5EF4-FFF2-40B4-BE49-F238E27FC236}">
                        <a16:creationId xmlns:a16="http://schemas.microsoft.com/office/drawing/2014/main" id="{F5BF709D-EAAD-6E3D-0671-B65F8E7379E1}"/>
                      </a:ext>
                    </a:extLst>
                  </p:cNvPr>
                  <p:cNvSpPr/>
                  <p:nvPr/>
                </p:nvSpPr>
                <p:spPr>
                  <a:xfrm>
                    <a:off x="9541659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7" name="Rectangle 446">
                    <a:extLst>
                      <a:ext uri="{FF2B5EF4-FFF2-40B4-BE49-F238E27FC236}">
                        <a16:creationId xmlns:a16="http://schemas.microsoft.com/office/drawing/2014/main" id="{B4AA9200-11E2-19C2-82D4-D09AE0021B4D}"/>
                      </a:ext>
                    </a:extLst>
                  </p:cNvPr>
                  <p:cNvSpPr/>
                  <p:nvPr/>
                </p:nvSpPr>
                <p:spPr>
                  <a:xfrm>
                    <a:off x="8748580" y="4364693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8" name="Rectangle 447">
                    <a:extLst>
                      <a:ext uri="{FF2B5EF4-FFF2-40B4-BE49-F238E27FC236}">
                        <a16:creationId xmlns:a16="http://schemas.microsoft.com/office/drawing/2014/main" id="{B3B0DC91-A12A-0AEB-1A95-7B4F5FBB3721}"/>
                      </a:ext>
                    </a:extLst>
                  </p:cNvPr>
                  <p:cNvSpPr/>
                  <p:nvPr/>
                </p:nvSpPr>
                <p:spPr>
                  <a:xfrm>
                    <a:off x="9139503" y="4364687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9" name="Rectangle 448">
                    <a:extLst>
                      <a:ext uri="{FF2B5EF4-FFF2-40B4-BE49-F238E27FC236}">
                        <a16:creationId xmlns:a16="http://schemas.microsoft.com/office/drawing/2014/main" id="{A7621B3A-7362-1614-09CF-2DE8B6F8225F}"/>
                      </a:ext>
                    </a:extLst>
                  </p:cNvPr>
                  <p:cNvSpPr/>
                  <p:nvPr/>
                </p:nvSpPr>
                <p:spPr>
                  <a:xfrm>
                    <a:off x="9541659" y="4364686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50" name="Rectangle 449">
                    <a:extLst>
                      <a:ext uri="{FF2B5EF4-FFF2-40B4-BE49-F238E27FC236}">
                        <a16:creationId xmlns:a16="http://schemas.microsoft.com/office/drawing/2014/main" id="{2690B826-C066-1B8D-EBCD-1CD292BFFE8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715024" y="4033378"/>
                    <a:ext cx="499854" cy="90097"/>
                  </a:xfrm>
                  <a:prstGeom prst="rect">
                    <a:avLst/>
                  </a:prstGeom>
                  <a:solidFill>
                    <a:srgbClr val="1A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 w="0">
                        <a:noFill/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DF225A2E-8906-93C3-E466-E1F2882ED5B0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8429687" y="4033377"/>
                    <a:ext cx="499854" cy="9009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9575BE77-506B-E7BE-1A87-29656AE0C42F}"/>
                    </a:ext>
                  </a:extLst>
                </p:cNvPr>
                <p:cNvGrpSpPr/>
                <p:nvPr/>
              </p:nvGrpSpPr>
              <p:grpSpPr>
                <a:xfrm rot="5400000">
                  <a:off x="7228804" y="2588972"/>
                  <a:ext cx="618571" cy="527964"/>
                  <a:chOff x="8634565" y="3621154"/>
                  <a:chExt cx="1375434" cy="912665"/>
                </a:xfrm>
              </p:grpSpPr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CE9B1579-46AF-20C6-B0BC-F81C17935C3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748580" y="3828498"/>
                    <a:ext cx="1145061" cy="499854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GPU </a:t>
                    </a:r>
                  </a:p>
                </p:txBody>
              </p:sp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033DCE54-5630-48C9-8DBB-F1CAC6E99A7F}"/>
                      </a:ext>
                    </a:extLst>
                  </p:cNvPr>
                  <p:cNvSpPr/>
                  <p:nvPr/>
                </p:nvSpPr>
                <p:spPr>
                  <a:xfrm>
                    <a:off x="8748580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573A4E35-C443-657C-D793-6D7F9C72CA7C}"/>
                      </a:ext>
                    </a:extLst>
                  </p:cNvPr>
                  <p:cNvSpPr/>
                  <p:nvPr/>
                </p:nvSpPr>
                <p:spPr>
                  <a:xfrm>
                    <a:off x="9139503" y="3621154"/>
                    <a:ext cx="351981" cy="169128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37" name="Rectangle 436">
                    <a:extLst>
                      <a:ext uri="{FF2B5EF4-FFF2-40B4-BE49-F238E27FC236}">
                        <a16:creationId xmlns:a16="http://schemas.microsoft.com/office/drawing/2014/main" id="{B0EC1525-12CC-335C-FFD8-5755DB72027E}"/>
                      </a:ext>
                    </a:extLst>
                  </p:cNvPr>
                  <p:cNvSpPr/>
                  <p:nvPr/>
                </p:nvSpPr>
                <p:spPr>
                  <a:xfrm>
                    <a:off x="9541659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38" name="Rectangle 437">
                    <a:extLst>
                      <a:ext uri="{FF2B5EF4-FFF2-40B4-BE49-F238E27FC236}">
                        <a16:creationId xmlns:a16="http://schemas.microsoft.com/office/drawing/2014/main" id="{2CFB2723-96B7-93B3-860A-FCD657266834}"/>
                      </a:ext>
                    </a:extLst>
                  </p:cNvPr>
                  <p:cNvSpPr/>
                  <p:nvPr/>
                </p:nvSpPr>
                <p:spPr>
                  <a:xfrm>
                    <a:off x="8748580" y="4364693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265DBE9C-8E49-C04D-6AA1-6A9879BC321B}"/>
                      </a:ext>
                    </a:extLst>
                  </p:cNvPr>
                  <p:cNvSpPr/>
                  <p:nvPr/>
                </p:nvSpPr>
                <p:spPr>
                  <a:xfrm>
                    <a:off x="9139503" y="4364687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F8129C81-D46E-F4A2-9C48-5287E5A04E2B}"/>
                      </a:ext>
                    </a:extLst>
                  </p:cNvPr>
                  <p:cNvSpPr/>
                  <p:nvPr/>
                </p:nvSpPr>
                <p:spPr>
                  <a:xfrm>
                    <a:off x="9541659" y="4364686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2D287580-B078-5742-F56C-892B232387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715024" y="4033378"/>
                    <a:ext cx="499854" cy="90097"/>
                  </a:xfrm>
                  <a:prstGeom prst="rect">
                    <a:avLst/>
                  </a:prstGeom>
                  <a:solidFill>
                    <a:srgbClr val="1A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 w="0">
                        <a:noFill/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AF318D2B-AF92-D4CE-65E5-00EA8BA983AE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8429687" y="4033377"/>
                    <a:ext cx="499854" cy="9009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17" name="Rectangle 416">
                  <a:extLst>
                    <a:ext uri="{FF2B5EF4-FFF2-40B4-BE49-F238E27FC236}">
                      <a16:creationId xmlns:a16="http://schemas.microsoft.com/office/drawing/2014/main" id="{3AE5FA6E-6C2F-3D64-0902-06B9D4BCF81F}"/>
                    </a:ext>
                  </a:extLst>
                </p:cNvPr>
                <p:cNvSpPr/>
                <p:nvPr/>
              </p:nvSpPr>
              <p:spPr>
                <a:xfrm>
                  <a:off x="7290245" y="2315026"/>
                  <a:ext cx="460225" cy="127943"/>
                </a:xfrm>
                <a:prstGeom prst="rect">
                  <a:avLst/>
                </a:prstGeom>
                <a:solidFill>
                  <a:srgbClr val="7030A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NIC</a:t>
                  </a:r>
                </a:p>
              </p:txBody>
            </p:sp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FE80E962-BD1E-4A72-ACFA-88C8546D3F32}"/>
                    </a:ext>
                  </a:extLst>
                </p:cNvPr>
                <p:cNvGrpSpPr/>
                <p:nvPr/>
              </p:nvGrpSpPr>
              <p:grpSpPr>
                <a:xfrm>
                  <a:off x="6674156" y="2439137"/>
                  <a:ext cx="234397" cy="104531"/>
                  <a:chOff x="8197247" y="5472718"/>
                  <a:chExt cx="155894" cy="237744"/>
                </a:xfrm>
              </p:grpSpPr>
              <p:cxnSp>
                <p:nvCxnSpPr>
                  <p:cNvPr id="430" name="Straight Connector 429">
                    <a:extLst>
                      <a:ext uri="{FF2B5EF4-FFF2-40B4-BE49-F238E27FC236}">
                        <a16:creationId xmlns:a16="http://schemas.microsoft.com/office/drawing/2014/main" id="{AD2C15D5-53C4-1ADA-ACDF-1BEC6C5756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49213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430">
                    <a:extLst>
                      <a:ext uri="{FF2B5EF4-FFF2-40B4-BE49-F238E27FC236}">
                        <a16:creationId xmlns:a16="http://schemas.microsoft.com/office/drawing/2014/main" id="{2A67652A-297C-F841-4565-406823C15B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724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431">
                    <a:extLst>
                      <a:ext uri="{FF2B5EF4-FFF2-40B4-BE49-F238E27FC236}">
                        <a16:creationId xmlns:a16="http://schemas.microsoft.com/office/drawing/2014/main" id="{168C762C-205C-4682-D513-312D70B3DB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0117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Straight Connector 432">
                    <a:extLst>
                      <a:ext uri="{FF2B5EF4-FFF2-40B4-BE49-F238E27FC236}">
                        <a16:creationId xmlns:a16="http://schemas.microsoft.com/office/drawing/2014/main" id="{676F5DF0-9418-C9AA-289C-1DC3B4B118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53141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9757DC0E-EB3C-94CC-8AF1-E4F6ECC0885C}"/>
                    </a:ext>
                  </a:extLst>
                </p:cNvPr>
                <p:cNvGrpSpPr/>
                <p:nvPr/>
              </p:nvGrpSpPr>
              <p:grpSpPr>
                <a:xfrm>
                  <a:off x="7431101" y="2439137"/>
                  <a:ext cx="234397" cy="104531"/>
                  <a:chOff x="8197247" y="5472718"/>
                  <a:chExt cx="155894" cy="237744"/>
                </a:xfrm>
              </p:grpSpPr>
              <p:cxnSp>
                <p:nvCxnSpPr>
                  <p:cNvPr id="426" name="Straight Connector 425">
                    <a:extLst>
                      <a:ext uri="{FF2B5EF4-FFF2-40B4-BE49-F238E27FC236}">
                        <a16:creationId xmlns:a16="http://schemas.microsoft.com/office/drawing/2014/main" id="{BB0029F9-D8E1-5FA1-6914-11BE33C43B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49213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>
                    <a:extLst>
                      <a:ext uri="{FF2B5EF4-FFF2-40B4-BE49-F238E27FC236}">
                        <a16:creationId xmlns:a16="http://schemas.microsoft.com/office/drawing/2014/main" id="{7D07AFDF-AD15-B442-5345-9714630CAD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724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427">
                    <a:extLst>
                      <a:ext uri="{FF2B5EF4-FFF2-40B4-BE49-F238E27FC236}">
                        <a16:creationId xmlns:a16="http://schemas.microsoft.com/office/drawing/2014/main" id="{9B835885-4EB7-EC89-DD58-CFE25851B1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0117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428">
                    <a:extLst>
                      <a:ext uri="{FF2B5EF4-FFF2-40B4-BE49-F238E27FC236}">
                        <a16:creationId xmlns:a16="http://schemas.microsoft.com/office/drawing/2014/main" id="{D50DA62C-C857-1CF4-7EC1-1D5D25FD1B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53141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0" name="Up-Down Arrow 419">
                  <a:extLst>
                    <a:ext uri="{FF2B5EF4-FFF2-40B4-BE49-F238E27FC236}">
                      <a16:creationId xmlns:a16="http://schemas.microsoft.com/office/drawing/2014/main" id="{983376E4-BD27-49F6-E797-A36856F75474}"/>
                    </a:ext>
                  </a:extLst>
                </p:cNvPr>
                <p:cNvSpPr/>
                <p:nvPr/>
              </p:nvSpPr>
              <p:spPr>
                <a:xfrm flipH="1">
                  <a:off x="6762589" y="2138913"/>
                  <a:ext cx="109219" cy="173420"/>
                </a:xfrm>
                <a:prstGeom prst="upDownArrow">
                  <a:avLst>
                    <a:gd name="adj1" fmla="val 50000"/>
                    <a:gd name="adj2" fmla="val 45919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1" name="Up-Down Arrow 420">
                  <a:extLst>
                    <a:ext uri="{FF2B5EF4-FFF2-40B4-BE49-F238E27FC236}">
                      <a16:creationId xmlns:a16="http://schemas.microsoft.com/office/drawing/2014/main" id="{3EA933F9-410A-B0F1-D912-E0353E7DE139}"/>
                    </a:ext>
                  </a:extLst>
                </p:cNvPr>
                <p:cNvSpPr/>
                <p:nvPr/>
              </p:nvSpPr>
              <p:spPr>
                <a:xfrm flipH="1">
                  <a:off x="7463710" y="2138912"/>
                  <a:ext cx="109219" cy="176595"/>
                </a:xfrm>
                <a:prstGeom prst="upDownArrow">
                  <a:avLst>
                    <a:gd name="adj1" fmla="val 50000"/>
                    <a:gd name="adj2" fmla="val 45919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2" name="Straight Connector 421">
                  <a:extLst>
                    <a:ext uri="{FF2B5EF4-FFF2-40B4-BE49-F238E27FC236}">
                      <a16:creationId xmlns:a16="http://schemas.microsoft.com/office/drawing/2014/main" id="{76DE131A-93D7-48A9-B076-073A53AF65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85019" y="2866027"/>
                  <a:ext cx="150668" cy="0"/>
                </a:xfrm>
                <a:prstGeom prst="line">
                  <a:avLst/>
                </a:prstGeom>
                <a:ln w="15875">
                  <a:prstDash val="sysDot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1D650C18-36C3-8327-1DCB-1F694B6C2812}"/>
                    </a:ext>
                  </a:extLst>
                </p:cNvPr>
                <p:cNvSpPr/>
                <p:nvPr/>
              </p:nvSpPr>
              <p:spPr>
                <a:xfrm>
                  <a:off x="6585400" y="3255475"/>
                  <a:ext cx="1120426" cy="173525"/>
                </a:xfrm>
                <a:prstGeom prst="rect">
                  <a:avLst/>
                </a:prstGeom>
                <a:solidFill>
                  <a:srgbClr val="1ABA0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NVSwitch</a:t>
                  </a:r>
                </a:p>
              </p:txBody>
            </p:sp>
            <p:cxnSp>
              <p:nvCxnSpPr>
                <p:cNvPr id="424" name="Straight Connector 423">
                  <a:extLst>
                    <a:ext uri="{FF2B5EF4-FFF2-40B4-BE49-F238E27FC236}">
                      <a16:creationId xmlns:a16="http://schemas.microsoft.com/office/drawing/2014/main" id="{53F2B843-5F3A-7772-B1EB-9AA074D92773}"/>
                    </a:ext>
                  </a:extLst>
                </p:cNvPr>
                <p:cNvCxnSpPr>
                  <a:cxnSpLocks/>
                  <a:stCxn id="450" idx="2"/>
                  <a:endCxn id="423" idx="0"/>
                </p:cNvCxnSpPr>
                <p:nvPr/>
              </p:nvCxnSpPr>
              <p:spPr>
                <a:xfrm>
                  <a:off x="6801634" y="3162240"/>
                  <a:ext cx="343979" cy="93235"/>
                </a:xfrm>
                <a:prstGeom prst="line">
                  <a:avLst/>
                </a:prstGeom>
                <a:ln w="1270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>
                  <a:extLst>
                    <a:ext uri="{FF2B5EF4-FFF2-40B4-BE49-F238E27FC236}">
                      <a16:creationId xmlns:a16="http://schemas.microsoft.com/office/drawing/2014/main" id="{3808FBCA-7A3A-F906-09D2-BBB561D0A046}"/>
                    </a:ext>
                  </a:extLst>
                </p:cNvPr>
                <p:cNvCxnSpPr>
                  <a:cxnSpLocks/>
                  <a:stCxn id="441" idx="2"/>
                  <a:endCxn id="423" idx="0"/>
                </p:cNvCxnSpPr>
                <p:nvPr/>
              </p:nvCxnSpPr>
              <p:spPr>
                <a:xfrm flipH="1">
                  <a:off x="7145613" y="3162240"/>
                  <a:ext cx="391933" cy="93235"/>
                </a:xfrm>
                <a:prstGeom prst="line">
                  <a:avLst/>
                </a:prstGeom>
                <a:ln w="1270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56BE69B9-C50E-1B90-6080-82064DBC1AE2}"/>
                  </a:ext>
                </a:extLst>
              </p:cNvPr>
              <p:cNvGrpSpPr/>
              <p:nvPr/>
            </p:nvGrpSpPr>
            <p:grpSpPr>
              <a:xfrm>
                <a:off x="9509086" y="2141619"/>
                <a:ext cx="1368018" cy="1351860"/>
                <a:chOff x="6470643" y="2138912"/>
                <a:chExt cx="1368018" cy="1351860"/>
              </a:xfrm>
            </p:grpSpPr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63512B0C-7CE0-A646-7D38-BECB7C139B64}"/>
                    </a:ext>
                  </a:extLst>
                </p:cNvPr>
                <p:cNvSpPr/>
                <p:nvPr/>
              </p:nvSpPr>
              <p:spPr>
                <a:xfrm>
                  <a:off x="6470643" y="2364138"/>
                  <a:ext cx="1368018" cy="1126634"/>
                </a:xfrm>
                <a:prstGeom prst="rect">
                  <a:avLst/>
                </a:prstGeom>
                <a:solidFill>
                  <a:srgbClr val="ECECEC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32B8885B-9C64-B218-3239-BC9631CB4561}"/>
                    </a:ext>
                  </a:extLst>
                </p:cNvPr>
                <p:cNvSpPr/>
                <p:nvPr/>
              </p:nvSpPr>
              <p:spPr>
                <a:xfrm>
                  <a:off x="6588970" y="2315026"/>
                  <a:ext cx="460225" cy="127943"/>
                </a:xfrm>
                <a:prstGeom prst="rect">
                  <a:avLst/>
                </a:prstGeom>
                <a:solidFill>
                  <a:srgbClr val="7030A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NIC</a:t>
                  </a:r>
                </a:p>
              </p:txBody>
            </p:sp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EF9F4C33-5EA6-D5CC-E51A-4CA0923D228A}"/>
                    </a:ext>
                  </a:extLst>
                </p:cNvPr>
                <p:cNvGrpSpPr/>
                <p:nvPr/>
              </p:nvGrpSpPr>
              <p:grpSpPr>
                <a:xfrm rot="5400000">
                  <a:off x="6492892" y="2588972"/>
                  <a:ext cx="618571" cy="527964"/>
                  <a:chOff x="8634565" y="3621154"/>
                  <a:chExt cx="1375434" cy="912665"/>
                </a:xfrm>
              </p:grpSpPr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097AF01B-EE0A-3E9C-C833-521742CBF75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748580" y="3828498"/>
                    <a:ext cx="1145061" cy="499854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GPU </a:t>
                    </a:r>
                  </a:p>
                </p:txBody>
              </p:sp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D66C974F-DE93-DFCD-26A7-A8FFEB5EE837}"/>
                      </a:ext>
                    </a:extLst>
                  </p:cNvPr>
                  <p:cNvSpPr/>
                  <p:nvPr/>
                </p:nvSpPr>
                <p:spPr>
                  <a:xfrm>
                    <a:off x="8748580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4A4B1722-5D4A-CBA7-88BB-B6E319F7C420}"/>
                      </a:ext>
                    </a:extLst>
                  </p:cNvPr>
                  <p:cNvSpPr/>
                  <p:nvPr/>
                </p:nvSpPr>
                <p:spPr>
                  <a:xfrm>
                    <a:off x="9139503" y="3621154"/>
                    <a:ext cx="351981" cy="169128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07" name="Rectangle 406">
                    <a:extLst>
                      <a:ext uri="{FF2B5EF4-FFF2-40B4-BE49-F238E27FC236}">
                        <a16:creationId xmlns:a16="http://schemas.microsoft.com/office/drawing/2014/main" id="{38E93184-8AAB-8B1E-1C17-D93A30DEC101}"/>
                      </a:ext>
                    </a:extLst>
                  </p:cNvPr>
                  <p:cNvSpPr/>
                  <p:nvPr/>
                </p:nvSpPr>
                <p:spPr>
                  <a:xfrm>
                    <a:off x="9541659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08" name="Rectangle 407">
                    <a:extLst>
                      <a:ext uri="{FF2B5EF4-FFF2-40B4-BE49-F238E27FC236}">
                        <a16:creationId xmlns:a16="http://schemas.microsoft.com/office/drawing/2014/main" id="{1983A2CD-93E8-1B09-2E2D-27CF6F01A1D1}"/>
                      </a:ext>
                    </a:extLst>
                  </p:cNvPr>
                  <p:cNvSpPr/>
                  <p:nvPr/>
                </p:nvSpPr>
                <p:spPr>
                  <a:xfrm>
                    <a:off x="8748580" y="4364693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09" name="Rectangle 408">
                    <a:extLst>
                      <a:ext uri="{FF2B5EF4-FFF2-40B4-BE49-F238E27FC236}">
                        <a16:creationId xmlns:a16="http://schemas.microsoft.com/office/drawing/2014/main" id="{64D4E135-F234-D442-3DA5-2CA8B3BB2D3C}"/>
                      </a:ext>
                    </a:extLst>
                  </p:cNvPr>
                  <p:cNvSpPr/>
                  <p:nvPr/>
                </p:nvSpPr>
                <p:spPr>
                  <a:xfrm>
                    <a:off x="9139503" y="4364687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" name="Rectangle 409">
                    <a:extLst>
                      <a:ext uri="{FF2B5EF4-FFF2-40B4-BE49-F238E27FC236}">
                        <a16:creationId xmlns:a16="http://schemas.microsoft.com/office/drawing/2014/main" id="{26887425-CB95-2ABB-FD8C-4B10F1837AF2}"/>
                      </a:ext>
                    </a:extLst>
                  </p:cNvPr>
                  <p:cNvSpPr/>
                  <p:nvPr/>
                </p:nvSpPr>
                <p:spPr>
                  <a:xfrm>
                    <a:off x="9541659" y="4364686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1" name="Rectangle 410">
                    <a:extLst>
                      <a:ext uri="{FF2B5EF4-FFF2-40B4-BE49-F238E27FC236}">
                        <a16:creationId xmlns:a16="http://schemas.microsoft.com/office/drawing/2014/main" id="{632E58C7-C0AC-F262-DD9F-A29F22DB52B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715024" y="4033378"/>
                    <a:ext cx="499854" cy="90097"/>
                  </a:xfrm>
                  <a:prstGeom prst="rect">
                    <a:avLst/>
                  </a:prstGeom>
                  <a:solidFill>
                    <a:srgbClr val="1A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 w="0">
                        <a:noFill/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2" name="Rectangle 411">
                    <a:extLst>
                      <a:ext uri="{FF2B5EF4-FFF2-40B4-BE49-F238E27FC236}">
                        <a16:creationId xmlns:a16="http://schemas.microsoft.com/office/drawing/2014/main" id="{FBB2FF57-3D92-578B-E83A-128D020AE5E2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8429687" y="4033377"/>
                    <a:ext cx="499854" cy="9009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369D4B66-4501-3A20-199C-9DD1B6A67BA7}"/>
                    </a:ext>
                  </a:extLst>
                </p:cNvPr>
                <p:cNvGrpSpPr/>
                <p:nvPr/>
              </p:nvGrpSpPr>
              <p:grpSpPr>
                <a:xfrm rot="5400000">
                  <a:off x="7228804" y="2588972"/>
                  <a:ext cx="618571" cy="527964"/>
                  <a:chOff x="8634565" y="3621154"/>
                  <a:chExt cx="1375434" cy="912665"/>
                </a:xfrm>
              </p:grpSpPr>
              <p:sp>
                <p:nvSpPr>
                  <p:cNvPr id="395" name="Rectangle 394">
                    <a:extLst>
                      <a:ext uri="{FF2B5EF4-FFF2-40B4-BE49-F238E27FC236}">
                        <a16:creationId xmlns:a16="http://schemas.microsoft.com/office/drawing/2014/main" id="{2A317D1F-B7CC-DA3F-F4BA-F7A64A2DE11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748580" y="3828498"/>
                    <a:ext cx="1145061" cy="499854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GPU </a:t>
                    </a:r>
                  </a:p>
                </p:txBody>
              </p:sp>
              <p:sp>
                <p:nvSpPr>
                  <p:cNvPr id="396" name="Rectangle 395">
                    <a:extLst>
                      <a:ext uri="{FF2B5EF4-FFF2-40B4-BE49-F238E27FC236}">
                        <a16:creationId xmlns:a16="http://schemas.microsoft.com/office/drawing/2014/main" id="{063096EA-57A8-4B0F-E911-69E897DA4A0E}"/>
                      </a:ext>
                    </a:extLst>
                  </p:cNvPr>
                  <p:cNvSpPr/>
                  <p:nvPr/>
                </p:nvSpPr>
                <p:spPr>
                  <a:xfrm>
                    <a:off x="8748580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1A2C1B3E-702C-825A-19A9-EEEFBC81E7FE}"/>
                      </a:ext>
                    </a:extLst>
                  </p:cNvPr>
                  <p:cNvSpPr/>
                  <p:nvPr/>
                </p:nvSpPr>
                <p:spPr>
                  <a:xfrm>
                    <a:off x="9139503" y="3621154"/>
                    <a:ext cx="351981" cy="169128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B9FF5F02-61DA-3ED9-730F-0F8D37DE50DC}"/>
                      </a:ext>
                    </a:extLst>
                  </p:cNvPr>
                  <p:cNvSpPr/>
                  <p:nvPr/>
                </p:nvSpPr>
                <p:spPr>
                  <a:xfrm>
                    <a:off x="9541659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BC9179D7-0FF9-F116-0604-AADE929FB21F}"/>
                      </a:ext>
                    </a:extLst>
                  </p:cNvPr>
                  <p:cNvSpPr/>
                  <p:nvPr/>
                </p:nvSpPr>
                <p:spPr>
                  <a:xfrm>
                    <a:off x="8748580" y="4364693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AB7B2754-6DB0-B59F-442B-41534DACF564}"/>
                      </a:ext>
                    </a:extLst>
                  </p:cNvPr>
                  <p:cNvSpPr/>
                  <p:nvPr/>
                </p:nvSpPr>
                <p:spPr>
                  <a:xfrm>
                    <a:off x="9139503" y="4364687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77879AB6-2CDC-3960-6385-548FFCAEE110}"/>
                      </a:ext>
                    </a:extLst>
                  </p:cNvPr>
                  <p:cNvSpPr/>
                  <p:nvPr/>
                </p:nvSpPr>
                <p:spPr>
                  <a:xfrm>
                    <a:off x="9541659" y="4364686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02" name="Rectangle 401">
                    <a:extLst>
                      <a:ext uri="{FF2B5EF4-FFF2-40B4-BE49-F238E27FC236}">
                        <a16:creationId xmlns:a16="http://schemas.microsoft.com/office/drawing/2014/main" id="{DC697BCB-FABA-A238-E120-411D750EF5B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715024" y="4033378"/>
                    <a:ext cx="499854" cy="90097"/>
                  </a:xfrm>
                  <a:prstGeom prst="rect">
                    <a:avLst/>
                  </a:prstGeom>
                  <a:solidFill>
                    <a:srgbClr val="1A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 w="0">
                        <a:noFill/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C0D6C2E7-95AE-C4CC-B708-5BA8D1B8AEB4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8429687" y="4033377"/>
                    <a:ext cx="499854" cy="9009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B804F460-AD8E-FE10-41B3-A0E1013A920B}"/>
                    </a:ext>
                  </a:extLst>
                </p:cNvPr>
                <p:cNvSpPr/>
                <p:nvPr/>
              </p:nvSpPr>
              <p:spPr>
                <a:xfrm>
                  <a:off x="7290245" y="2315026"/>
                  <a:ext cx="460225" cy="127943"/>
                </a:xfrm>
                <a:prstGeom prst="rect">
                  <a:avLst/>
                </a:prstGeom>
                <a:solidFill>
                  <a:srgbClr val="7030A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NIC</a:t>
                  </a:r>
                </a:p>
              </p:txBody>
            </p:sp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1E715B8E-EFD2-C7C3-A443-FCFAEC61D275}"/>
                    </a:ext>
                  </a:extLst>
                </p:cNvPr>
                <p:cNvGrpSpPr/>
                <p:nvPr/>
              </p:nvGrpSpPr>
              <p:grpSpPr>
                <a:xfrm>
                  <a:off x="6674156" y="2439137"/>
                  <a:ext cx="234397" cy="104531"/>
                  <a:chOff x="8197247" y="5472718"/>
                  <a:chExt cx="155894" cy="237744"/>
                </a:xfrm>
              </p:grpSpPr>
              <p:cxnSp>
                <p:nvCxnSpPr>
                  <p:cNvPr id="391" name="Straight Connector 390">
                    <a:extLst>
                      <a:ext uri="{FF2B5EF4-FFF2-40B4-BE49-F238E27FC236}">
                        <a16:creationId xmlns:a16="http://schemas.microsoft.com/office/drawing/2014/main" id="{8B00A6C7-19B4-2E69-2A19-73FB19F16C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49213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Straight Connector 391">
                    <a:extLst>
                      <a:ext uri="{FF2B5EF4-FFF2-40B4-BE49-F238E27FC236}">
                        <a16:creationId xmlns:a16="http://schemas.microsoft.com/office/drawing/2014/main" id="{3CD07368-993B-53CD-BEAE-64A866D85B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724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>
                    <a:extLst>
                      <a:ext uri="{FF2B5EF4-FFF2-40B4-BE49-F238E27FC236}">
                        <a16:creationId xmlns:a16="http://schemas.microsoft.com/office/drawing/2014/main" id="{1AF65800-80C4-2542-0F51-9380E58871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0117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Connector 393">
                    <a:extLst>
                      <a:ext uri="{FF2B5EF4-FFF2-40B4-BE49-F238E27FC236}">
                        <a16:creationId xmlns:a16="http://schemas.microsoft.com/office/drawing/2014/main" id="{BCAF06FF-F93F-85F3-AE33-3D5E9EDA9D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53141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0" name="Group 379">
                  <a:extLst>
                    <a:ext uri="{FF2B5EF4-FFF2-40B4-BE49-F238E27FC236}">
                      <a16:creationId xmlns:a16="http://schemas.microsoft.com/office/drawing/2014/main" id="{307F1247-48D7-AC92-BB20-12082DA1C2D3}"/>
                    </a:ext>
                  </a:extLst>
                </p:cNvPr>
                <p:cNvGrpSpPr/>
                <p:nvPr/>
              </p:nvGrpSpPr>
              <p:grpSpPr>
                <a:xfrm>
                  <a:off x="7431101" y="2439137"/>
                  <a:ext cx="234397" cy="104531"/>
                  <a:chOff x="8197247" y="5472718"/>
                  <a:chExt cx="155894" cy="237744"/>
                </a:xfrm>
              </p:grpSpPr>
              <p:cxnSp>
                <p:nvCxnSpPr>
                  <p:cNvPr id="387" name="Straight Connector 386">
                    <a:extLst>
                      <a:ext uri="{FF2B5EF4-FFF2-40B4-BE49-F238E27FC236}">
                        <a16:creationId xmlns:a16="http://schemas.microsoft.com/office/drawing/2014/main" id="{52667505-3C1B-383D-69DD-C04AC85396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49213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8" name="Straight Connector 387">
                    <a:extLst>
                      <a:ext uri="{FF2B5EF4-FFF2-40B4-BE49-F238E27FC236}">
                        <a16:creationId xmlns:a16="http://schemas.microsoft.com/office/drawing/2014/main" id="{265795FC-0C9B-A315-57FE-809D47103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724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Straight Connector 388">
                    <a:extLst>
                      <a:ext uri="{FF2B5EF4-FFF2-40B4-BE49-F238E27FC236}">
                        <a16:creationId xmlns:a16="http://schemas.microsoft.com/office/drawing/2014/main" id="{F48125DE-B792-FC08-E54F-B75878AC8F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0117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Straight Connector 389">
                    <a:extLst>
                      <a:ext uri="{FF2B5EF4-FFF2-40B4-BE49-F238E27FC236}">
                        <a16:creationId xmlns:a16="http://schemas.microsoft.com/office/drawing/2014/main" id="{7876F0F6-E98A-19A1-A375-7A2E2F946C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53141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1" name="Up-Down Arrow 380">
                  <a:extLst>
                    <a:ext uri="{FF2B5EF4-FFF2-40B4-BE49-F238E27FC236}">
                      <a16:creationId xmlns:a16="http://schemas.microsoft.com/office/drawing/2014/main" id="{5CD9759D-D706-2EA5-6F4C-27E6BD021D0A}"/>
                    </a:ext>
                  </a:extLst>
                </p:cNvPr>
                <p:cNvSpPr/>
                <p:nvPr/>
              </p:nvSpPr>
              <p:spPr>
                <a:xfrm flipH="1">
                  <a:off x="6762589" y="2138913"/>
                  <a:ext cx="109219" cy="173420"/>
                </a:xfrm>
                <a:prstGeom prst="upDownArrow">
                  <a:avLst>
                    <a:gd name="adj1" fmla="val 50000"/>
                    <a:gd name="adj2" fmla="val 45919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2" name="Up-Down Arrow 381">
                  <a:extLst>
                    <a:ext uri="{FF2B5EF4-FFF2-40B4-BE49-F238E27FC236}">
                      <a16:creationId xmlns:a16="http://schemas.microsoft.com/office/drawing/2014/main" id="{2F79E261-1A36-7A11-ABE0-A11826CB9193}"/>
                    </a:ext>
                  </a:extLst>
                </p:cNvPr>
                <p:cNvSpPr/>
                <p:nvPr/>
              </p:nvSpPr>
              <p:spPr>
                <a:xfrm flipH="1">
                  <a:off x="7463710" y="2138912"/>
                  <a:ext cx="109219" cy="176595"/>
                </a:xfrm>
                <a:prstGeom prst="upDownArrow">
                  <a:avLst>
                    <a:gd name="adj1" fmla="val 50000"/>
                    <a:gd name="adj2" fmla="val 45919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id="{08D2FD3C-5E87-7A88-23F4-8B58C22AB1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85019" y="2866027"/>
                  <a:ext cx="150668" cy="0"/>
                </a:xfrm>
                <a:prstGeom prst="line">
                  <a:avLst/>
                </a:prstGeom>
                <a:ln w="15875">
                  <a:prstDash val="sysDot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52E17EFF-CB13-C6D0-80EF-0BEFD16B3E3D}"/>
                    </a:ext>
                  </a:extLst>
                </p:cNvPr>
                <p:cNvSpPr/>
                <p:nvPr/>
              </p:nvSpPr>
              <p:spPr>
                <a:xfrm>
                  <a:off x="6585400" y="3255475"/>
                  <a:ext cx="1120426" cy="173525"/>
                </a:xfrm>
                <a:prstGeom prst="rect">
                  <a:avLst/>
                </a:prstGeom>
                <a:solidFill>
                  <a:srgbClr val="1ABA0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NVSwitch</a:t>
                  </a:r>
                </a:p>
              </p:txBody>
            </p:sp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4D929998-BD05-7D73-919E-505BFF85ABF4}"/>
                    </a:ext>
                  </a:extLst>
                </p:cNvPr>
                <p:cNvCxnSpPr>
                  <a:cxnSpLocks/>
                  <a:stCxn id="411" idx="2"/>
                  <a:endCxn id="384" idx="0"/>
                </p:cNvCxnSpPr>
                <p:nvPr/>
              </p:nvCxnSpPr>
              <p:spPr>
                <a:xfrm>
                  <a:off x="6801634" y="3162240"/>
                  <a:ext cx="343979" cy="93235"/>
                </a:xfrm>
                <a:prstGeom prst="line">
                  <a:avLst/>
                </a:prstGeom>
                <a:ln w="1270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C784B087-41E6-1E45-BC6A-56F827011C5C}"/>
                    </a:ext>
                  </a:extLst>
                </p:cNvPr>
                <p:cNvCxnSpPr>
                  <a:cxnSpLocks/>
                  <a:stCxn id="402" idx="2"/>
                  <a:endCxn id="384" idx="0"/>
                </p:cNvCxnSpPr>
                <p:nvPr/>
              </p:nvCxnSpPr>
              <p:spPr>
                <a:xfrm flipH="1">
                  <a:off x="7145613" y="3162240"/>
                  <a:ext cx="391933" cy="93235"/>
                </a:xfrm>
                <a:prstGeom prst="line">
                  <a:avLst/>
                </a:prstGeom>
                <a:ln w="1270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E5834BA5-DB05-4748-E31F-EA2AB5D878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03026" y="2930162"/>
                <a:ext cx="139148" cy="0"/>
              </a:xfrm>
              <a:prstGeom prst="line">
                <a:avLst/>
              </a:prstGeom>
              <a:ln w="15875"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8444878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5C0E2EF-D581-C1D7-E94E-DA862D4F7BDF}"/>
              </a:ext>
            </a:extLst>
          </p:cNvPr>
          <p:cNvSpPr txBox="1"/>
          <p:nvPr/>
        </p:nvSpPr>
        <p:spPr>
          <a:xfrm>
            <a:off x="1859655" y="1521371"/>
            <a:ext cx="313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Hardware – Nvidia GPU Based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444AADE-2374-2299-CA1A-0D42DA6169AC}"/>
              </a:ext>
            </a:extLst>
          </p:cNvPr>
          <p:cNvSpPr/>
          <p:nvPr/>
        </p:nvSpPr>
        <p:spPr>
          <a:xfrm>
            <a:off x="983395" y="1431872"/>
            <a:ext cx="4865571" cy="4817277"/>
          </a:xfrm>
          <a:prstGeom prst="roundRect">
            <a:avLst>
              <a:gd name="adj" fmla="val 4415"/>
            </a:avLst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CF3D7E6-87EB-7119-0D06-1EE9B9334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639625"/>
              </p:ext>
            </p:extLst>
          </p:nvPr>
        </p:nvGraphicFramePr>
        <p:xfrm>
          <a:off x="1478390" y="1916299"/>
          <a:ext cx="3931784" cy="1815198"/>
        </p:xfrm>
        <a:graphic>
          <a:graphicData uri="http://schemas.openxmlformats.org/drawingml/2006/table">
            <a:tbl>
              <a:tblPr firstRow="1" bandRow="1"/>
              <a:tblGrid>
                <a:gridCol w="1172996">
                  <a:extLst>
                    <a:ext uri="{9D8B030D-6E8A-4147-A177-3AD203B41FA5}">
                      <a16:colId xmlns:a16="http://schemas.microsoft.com/office/drawing/2014/main" val="2971343429"/>
                    </a:ext>
                  </a:extLst>
                </a:gridCol>
                <a:gridCol w="919596">
                  <a:extLst>
                    <a:ext uri="{9D8B030D-6E8A-4147-A177-3AD203B41FA5}">
                      <a16:colId xmlns:a16="http://schemas.microsoft.com/office/drawing/2014/main" val="3885103499"/>
                    </a:ext>
                  </a:extLst>
                </a:gridCol>
                <a:gridCol w="919596">
                  <a:extLst>
                    <a:ext uri="{9D8B030D-6E8A-4147-A177-3AD203B41FA5}">
                      <a16:colId xmlns:a16="http://schemas.microsoft.com/office/drawing/2014/main" val="4148680126"/>
                    </a:ext>
                  </a:extLst>
                </a:gridCol>
                <a:gridCol w="919596">
                  <a:extLst>
                    <a:ext uri="{9D8B030D-6E8A-4147-A177-3AD203B41FA5}">
                      <a16:colId xmlns:a16="http://schemas.microsoft.com/office/drawing/2014/main" val="504261512"/>
                    </a:ext>
                  </a:extLst>
                </a:gridCol>
              </a:tblGrid>
              <a:tr h="3471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CU</a:t>
                      </a:r>
                    </a:p>
                  </a:txBody>
                  <a:tcPr marL="88999" marR="88999" marT="44499" marB="44499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TFLOPs 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 Cap (GB)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 BW (TBps)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50040"/>
                  </a:ext>
                </a:extLst>
              </a:tr>
              <a:tr h="3401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Nvidia A100</a:t>
                      </a:r>
                    </a:p>
                  </a:txBody>
                  <a:tcPr marL="88999" marR="88999" marT="44499" marB="44499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234011"/>
                  </a:ext>
                </a:extLst>
              </a:tr>
              <a:tr h="3401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Nvidia H100</a:t>
                      </a:r>
                    </a:p>
                  </a:txBody>
                  <a:tcPr marL="88999" marR="88999" marT="44499" marB="44499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701329"/>
                  </a:ext>
                </a:extLst>
              </a:tr>
              <a:tr h="3401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Nvidia B100</a:t>
                      </a:r>
                    </a:p>
                  </a:txBody>
                  <a:tcPr marL="88999" marR="88999" marT="44499" marB="44499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3500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0928"/>
                  </a:ext>
                </a:extLst>
              </a:tr>
              <a:tr h="340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SiPAM</a:t>
                      </a:r>
                      <a:r>
                        <a:rPr lang="zh-CN" alt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99" marR="88999" marT="44499" marB="44499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3500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30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68114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70B8287-6548-82A7-AA3D-211EDB022940}"/>
              </a:ext>
            </a:extLst>
          </p:cNvPr>
          <p:cNvSpPr txBox="1"/>
          <p:nvPr/>
        </p:nvSpPr>
        <p:spPr>
          <a:xfrm>
            <a:off x="1459082" y="6031122"/>
            <a:ext cx="22012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dirty="0"/>
              <a:t>* </a:t>
            </a:r>
            <a:r>
              <a:rPr lang="en-US" altLang="zh-CN" sz="800" dirty="0"/>
              <a:t>Assuming B100 as CU and HBM3E as MU</a:t>
            </a:r>
            <a:endParaRPr lang="en-US" sz="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8377418-CC28-0D69-E822-90B43DB0BEB1}"/>
              </a:ext>
            </a:extLst>
          </p:cNvPr>
          <p:cNvGraphicFramePr>
            <a:graphicFrameLocks noGrp="1"/>
          </p:cNvGraphicFramePr>
          <p:nvPr/>
        </p:nvGraphicFramePr>
        <p:xfrm>
          <a:off x="1478390" y="4213341"/>
          <a:ext cx="3931784" cy="1815198"/>
        </p:xfrm>
        <a:graphic>
          <a:graphicData uri="http://schemas.openxmlformats.org/drawingml/2006/table">
            <a:tbl>
              <a:tblPr firstRow="1" bandRow="1"/>
              <a:tblGrid>
                <a:gridCol w="1172996">
                  <a:extLst>
                    <a:ext uri="{9D8B030D-6E8A-4147-A177-3AD203B41FA5}">
                      <a16:colId xmlns:a16="http://schemas.microsoft.com/office/drawing/2014/main" val="2971343429"/>
                    </a:ext>
                  </a:extLst>
                </a:gridCol>
                <a:gridCol w="919596">
                  <a:extLst>
                    <a:ext uri="{9D8B030D-6E8A-4147-A177-3AD203B41FA5}">
                      <a16:colId xmlns:a16="http://schemas.microsoft.com/office/drawing/2014/main" val="3885103499"/>
                    </a:ext>
                  </a:extLst>
                </a:gridCol>
                <a:gridCol w="919596">
                  <a:extLst>
                    <a:ext uri="{9D8B030D-6E8A-4147-A177-3AD203B41FA5}">
                      <a16:colId xmlns:a16="http://schemas.microsoft.com/office/drawing/2014/main" val="4148680126"/>
                    </a:ext>
                  </a:extLst>
                </a:gridCol>
                <a:gridCol w="919596">
                  <a:extLst>
                    <a:ext uri="{9D8B030D-6E8A-4147-A177-3AD203B41FA5}">
                      <a16:colId xmlns:a16="http://schemas.microsoft.com/office/drawing/2014/main" val="504261512"/>
                    </a:ext>
                  </a:extLst>
                </a:gridCol>
              </a:tblGrid>
              <a:tr h="3471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Cluster of 1024 CUs</a:t>
                      </a:r>
                    </a:p>
                  </a:txBody>
                  <a:tcPr marL="88999" marR="88999" marT="44499" marB="44499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PFLOPs 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 Cap (TB)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 BW (PBps)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50040"/>
                  </a:ext>
                </a:extLst>
              </a:tr>
              <a:tr h="3401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Nvidia A100</a:t>
                      </a:r>
                    </a:p>
                  </a:txBody>
                  <a:tcPr marL="88999" marR="88999" marT="44499" marB="44499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234011"/>
                  </a:ext>
                </a:extLst>
              </a:tr>
              <a:tr h="3401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Nvidia H100</a:t>
                      </a:r>
                    </a:p>
                  </a:txBody>
                  <a:tcPr marL="88999" marR="88999" marT="44499" marB="44499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1024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701329"/>
                  </a:ext>
                </a:extLst>
              </a:tr>
              <a:tr h="3401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Nvidia B100</a:t>
                      </a:r>
                    </a:p>
                  </a:txBody>
                  <a:tcPr marL="88999" marR="88999" marT="44499" marB="44499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3584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0928"/>
                  </a:ext>
                </a:extLst>
              </a:tr>
              <a:tr h="340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SiPAM</a:t>
                      </a:r>
                      <a:r>
                        <a:rPr lang="zh-CN" alt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99" marR="88999" marT="44499" marB="44499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3584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737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31</a:t>
                      </a:r>
                    </a:p>
                  </a:txBody>
                  <a:tcPr marL="88999" marR="88999" marT="44499" marB="444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D9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68114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81F6862-9C2B-70ED-ADF2-6B44A22B7C78}"/>
              </a:ext>
            </a:extLst>
          </p:cNvPr>
          <p:cNvSpPr txBox="1"/>
          <p:nvPr/>
        </p:nvSpPr>
        <p:spPr>
          <a:xfrm>
            <a:off x="1388262" y="3840510"/>
            <a:ext cx="2981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/>
              <a:t>Cluster Size:</a:t>
            </a:r>
            <a:r>
              <a:rPr lang="en-US" dirty="0"/>
              <a:t> up to 1024 GPUs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E3249A-E0C4-BB17-1A04-CC212EF5DD5A}"/>
              </a:ext>
            </a:extLst>
          </p:cNvPr>
          <p:cNvGrpSpPr/>
          <p:nvPr/>
        </p:nvGrpSpPr>
        <p:grpSpPr>
          <a:xfrm>
            <a:off x="6096000" y="4051215"/>
            <a:ext cx="5112605" cy="2181381"/>
            <a:chOff x="6096000" y="4051215"/>
            <a:chExt cx="5112605" cy="2181381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F4AEB819-891C-8C97-3094-1009995A7755}"/>
                </a:ext>
              </a:extLst>
            </p:cNvPr>
            <p:cNvSpPr/>
            <p:nvPr/>
          </p:nvSpPr>
          <p:spPr>
            <a:xfrm>
              <a:off x="6096000" y="4051215"/>
              <a:ext cx="5112605" cy="2181381"/>
            </a:xfrm>
            <a:prstGeom prst="roundRect">
              <a:avLst>
                <a:gd name="adj" fmla="val 6812"/>
              </a:avLst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995B57-5B99-9F38-C925-C2ACB7D01F41}"/>
                </a:ext>
              </a:extLst>
            </p:cNvPr>
            <p:cNvSpPr txBox="1"/>
            <p:nvPr/>
          </p:nvSpPr>
          <p:spPr>
            <a:xfrm>
              <a:off x="6185262" y="4148287"/>
              <a:ext cx="20345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SiPAM Configuration: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B5D98F1-35F6-108D-F149-348D55C4A326}"/>
                </a:ext>
              </a:extLst>
            </p:cNvPr>
            <p:cNvSpPr/>
            <p:nvPr/>
          </p:nvSpPr>
          <p:spPr>
            <a:xfrm rot="16200000">
              <a:off x="10206537" y="5677637"/>
              <a:ext cx="405854" cy="147296"/>
            </a:xfrm>
            <a:prstGeom prst="roundRect">
              <a:avLst/>
            </a:prstGeom>
            <a:solidFill>
              <a:srgbClr val="0274B7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MU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7AC194E1-2015-B4E7-7D96-9374BB23EB24}"/>
                </a:ext>
              </a:extLst>
            </p:cNvPr>
            <p:cNvSpPr/>
            <p:nvPr/>
          </p:nvSpPr>
          <p:spPr>
            <a:xfrm rot="16200000">
              <a:off x="10415183" y="5677637"/>
              <a:ext cx="405854" cy="147296"/>
            </a:xfrm>
            <a:prstGeom prst="roundRect">
              <a:avLst/>
            </a:prstGeom>
            <a:solidFill>
              <a:srgbClr val="0274B7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MU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23FA2B03-9388-1AF7-13D2-2443200CDA29}"/>
                </a:ext>
              </a:extLst>
            </p:cNvPr>
            <p:cNvSpPr/>
            <p:nvPr/>
          </p:nvSpPr>
          <p:spPr>
            <a:xfrm rot="16200000">
              <a:off x="10746181" y="5677637"/>
              <a:ext cx="405854" cy="147296"/>
            </a:xfrm>
            <a:prstGeom prst="roundRect">
              <a:avLst/>
            </a:prstGeom>
            <a:solidFill>
              <a:srgbClr val="0274B7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MU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33851FA-F39A-DF81-92CE-908FA18EA39F}"/>
                </a:ext>
              </a:extLst>
            </p:cNvPr>
            <p:cNvCxnSpPr>
              <a:cxnSpLocks/>
              <a:stCxn id="22" idx="2"/>
              <a:endCxn id="23" idx="0"/>
            </p:cNvCxnSpPr>
            <p:nvPr/>
          </p:nvCxnSpPr>
          <p:spPr>
            <a:xfrm>
              <a:off x="10691758" y="5751285"/>
              <a:ext cx="183702" cy="0"/>
            </a:xfrm>
            <a:prstGeom prst="line">
              <a:avLst/>
            </a:prstGeom>
            <a:ln w="22225"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F021FF-553F-3950-19CC-1FA36FCBFAD4}"/>
                </a:ext>
              </a:extLst>
            </p:cNvPr>
            <p:cNvSpPr/>
            <p:nvPr/>
          </p:nvSpPr>
          <p:spPr>
            <a:xfrm>
              <a:off x="9866143" y="5039405"/>
              <a:ext cx="1202680" cy="96829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9AB815-C78B-3473-5CB3-C92ECD32363E}"/>
                </a:ext>
              </a:extLst>
            </p:cNvPr>
            <p:cNvSpPr txBox="1"/>
            <p:nvPr/>
          </p:nvSpPr>
          <p:spPr>
            <a:xfrm>
              <a:off x="9917079" y="5147196"/>
              <a:ext cx="1106981" cy="24476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lIns="0" tIns="45720" rIns="0" bIns="45720" rtlCol="0">
              <a:spAutoFit/>
            </a:bodyPr>
            <a:lstStyle/>
            <a:p>
              <a:pPr algn="ctr"/>
              <a:r>
                <a:rPr lang="en-US" sz="1000" b="1" dirty="0"/>
                <a:t>Memory Tray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CDB8AAD-FABB-50C0-20FE-7C3FA54D4D65}"/>
                </a:ext>
              </a:extLst>
            </p:cNvPr>
            <p:cNvSpPr/>
            <p:nvPr/>
          </p:nvSpPr>
          <p:spPr>
            <a:xfrm rot="16200000">
              <a:off x="6143044" y="5231036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8191089-7E87-FBD6-D651-A5078BEB4986}"/>
                </a:ext>
              </a:extLst>
            </p:cNvPr>
            <p:cNvGrpSpPr/>
            <p:nvPr/>
          </p:nvGrpSpPr>
          <p:grpSpPr>
            <a:xfrm>
              <a:off x="6775432" y="5770218"/>
              <a:ext cx="565385" cy="209015"/>
              <a:chOff x="1567935" y="5507650"/>
              <a:chExt cx="639852" cy="236544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1C726F75-4DE9-0AC3-1FBD-7608A12553E9}"/>
                  </a:ext>
                </a:extLst>
              </p:cNvPr>
              <p:cNvSpPr/>
              <p:nvPr/>
            </p:nvSpPr>
            <p:spPr>
              <a:xfrm>
                <a:off x="1625715" y="5555138"/>
                <a:ext cx="582072" cy="189056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OCS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F6DA6DD-8B22-AC1E-1BF4-51A12CC4591E}"/>
                  </a:ext>
                </a:extLst>
              </p:cNvPr>
              <p:cNvSpPr/>
              <p:nvPr/>
            </p:nvSpPr>
            <p:spPr>
              <a:xfrm>
                <a:off x="1594983" y="5531759"/>
                <a:ext cx="582072" cy="189056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OCS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9EEDB65-7FEA-EF1C-2B9E-42279226408D}"/>
                  </a:ext>
                </a:extLst>
              </p:cNvPr>
              <p:cNvSpPr/>
              <p:nvPr/>
            </p:nvSpPr>
            <p:spPr>
              <a:xfrm>
                <a:off x="1567935" y="5507650"/>
                <a:ext cx="582072" cy="189056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OCS</a:t>
                </a:r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961DFB6-4950-D1BA-507A-A08975A066DC}"/>
                </a:ext>
              </a:extLst>
            </p:cNvPr>
            <p:cNvSpPr/>
            <p:nvPr/>
          </p:nvSpPr>
          <p:spPr>
            <a:xfrm rot="16200000">
              <a:off x="6348793" y="5231036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E4DF6F4-395F-5610-FEE2-0FC6D46A2499}"/>
                </a:ext>
              </a:extLst>
            </p:cNvPr>
            <p:cNvSpPr/>
            <p:nvPr/>
          </p:nvSpPr>
          <p:spPr>
            <a:xfrm rot="16200000">
              <a:off x="6554542" y="5231036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3CF5F36-4C16-0E1A-7646-24ACDC84CF67}"/>
                </a:ext>
              </a:extLst>
            </p:cNvPr>
            <p:cNvSpPr/>
            <p:nvPr/>
          </p:nvSpPr>
          <p:spPr>
            <a:xfrm rot="16200000">
              <a:off x="6760292" y="5231036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74C6F4C-8865-273E-2F12-6CA56D87F364}"/>
                </a:ext>
              </a:extLst>
            </p:cNvPr>
            <p:cNvCxnSpPr>
              <a:cxnSpLocks/>
              <a:stCxn id="27" idx="1"/>
              <a:endCxn id="127" idx="0"/>
            </p:cNvCxnSpPr>
            <p:nvPr/>
          </p:nvCxnSpPr>
          <p:spPr>
            <a:xfrm>
              <a:off x="6345264" y="5508218"/>
              <a:ext cx="687333" cy="262000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40C5B7C-9AF4-C3A7-680B-B26A85036924}"/>
                </a:ext>
              </a:extLst>
            </p:cNvPr>
            <p:cNvCxnSpPr>
              <a:cxnSpLocks/>
              <a:stCxn id="29" idx="1"/>
              <a:endCxn id="127" idx="0"/>
            </p:cNvCxnSpPr>
            <p:nvPr/>
          </p:nvCxnSpPr>
          <p:spPr>
            <a:xfrm>
              <a:off x="6551014" y="5508218"/>
              <a:ext cx="481584" cy="262000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CDC8705-F1E6-C946-A001-0EF57E898A31}"/>
                </a:ext>
              </a:extLst>
            </p:cNvPr>
            <p:cNvCxnSpPr>
              <a:cxnSpLocks/>
              <a:stCxn id="30" idx="1"/>
              <a:endCxn id="127" idx="0"/>
            </p:cNvCxnSpPr>
            <p:nvPr/>
          </p:nvCxnSpPr>
          <p:spPr>
            <a:xfrm>
              <a:off x="6756764" y="5508218"/>
              <a:ext cx="275834" cy="262000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429B36-4711-C54E-F0FF-3E032565CE80}"/>
                </a:ext>
              </a:extLst>
            </p:cNvPr>
            <p:cNvCxnSpPr>
              <a:cxnSpLocks/>
              <a:stCxn id="31" idx="1"/>
              <a:endCxn id="127" idx="0"/>
            </p:cNvCxnSpPr>
            <p:nvPr/>
          </p:nvCxnSpPr>
          <p:spPr>
            <a:xfrm>
              <a:off x="6962514" y="5508218"/>
              <a:ext cx="70084" cy="262000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E76F860-4671-B07B-6E77-8A32E3EEAEC1}"/>
                </a:ext>
              </a:extLst>
            </p:cNvPr>
            <p:cNvSpPr/>
            <p:nvPr/>
          </p:nvSpPr>
          <p:spPr>
            <a:xfrm>
              <a:off x="6247878" y="5051020"/>
              <a:ext cx="812340" cy="52384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F78C20CD-F12F-6E7C-8E9B-570790135DA9}"/>
                </a:ext>
              </a:extLst>
            </p:cNvPr>
            <p:cNvSpPr/>
            <p:nvPr/>
          </p:nvSpPr>
          <p:spPr>
            <a:xfrm rot="16200000">
              <a:off x="6966042" y="5231036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0FD6E3A-77E1-7B50-4C87-446EC224CAD3}"/>
                </a:ext>
              </a:extLst>
            </p:cNvPr>
            <p:cNvSpPr/>
            <p:nvPr/>
          </p:nvSpPr>
          <p:spPr>
            <a:xfrm rot="16200000">
              <a:off x="7171791" y="5231036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76A7B89-2A2D-59D7-6658-07F108E09F7B}"/>
                </a:ext>
              </a:extLst>
            </p:cNvPr>
            <p:cNvSpPr/>
            <p:nvPr/>
          </p:nvSpPr>
          <p:spPr>
            <a:xfrm rot="16200000">
              <a:off x="7377541" y="5231036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ADE43EFB-06F0-59F7-38AF-D79FD16273AE}"/>
                </a:ext>
              </a:extLst>
            </p:cNvPr>
            <p:cNvSpPr/>
            <p:nvPr/>
          </p:nvSpPr>
          <p:spPr>
            <a:xfrm rot="16200000">
              <a:off x="7583290" y="5231036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5121A03-2F0A-D5EC-1B48-86D07F605DA0}"/>
                </a:ext>
              </a:extLst>
            </p:cNvPr>
            <p:cNvCxnSpPr>
              <a:cxnSpLocks/>
              <a:stCxn id="37" idx="1"/>
              <a:endCxn id="127" idx="0"/>
            </p:cNvCxnSpPr>
            <p:nvPr/>
          </p:nvCxnSpPr>
          <p:spPr>
            <a:xfrm flipH="1">
              <a:off x="7032598" y="5508218"/>
              <a:ext cx="135666" cy="262000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D3132C3-CAE4-0AF8-359B-E3113FFA35A1}"/>
                </a:ext>
              </a:extLst>
            </p:cNvPr>
            <p:cNvCxnSpPr>
              <a:cxnSpLocks/>
              <a:stCxn id="38" idx="1"/>
              <a:endCxn id="127" idx="0"/>
            </p:cNvCxnSpPr>
            <p:nvPr/>
          </p:nvCxnSpPr>
          <p:spPr>
            <a:xfrm flipH="1">
              <a:off x="7032598" y="5508218"/>
              <a:ext cx="341415" cy="262000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A9F8DC-4A42-48D0-6CF8-30C021E9EB68}"/>
                </a:ext>
              </a:extLst>
            </p:cNvPr>
            <p:cNvCxnSpPr>
              <a:cxnSpLocks/>
              <a:stCxn id="39" idx="1"/>
              <a:endCxn id="127" idx="0"/>
            </p:cNvCxnSpPr>
            <p:nvPr/>
          </p:nvCxnSpPr>
          <p:spPr>
            <a:xfrm flipH="1">
              <a:off x="7032598" y="5508218"/>
              <a:ext cx="547164" cy="262000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696BB0F-3CC8-CB72-DB5D-03ACC7AEF2CB}"/>
                </a:ext>
              </a:extLst>
            </p:cNvPr>
            <p:cNvCxnSpPr>
              <a:cxnSpLocks/>
              <a:stCxn id="40" idx="1"/>
              <a:endCxn id="127" idx="0"/>
            </p:cNvCxnSpPr>
            <p:nvPr/>
          </p:nvCxnSpPr>
          <p:spPr>
            <a:xfrm flipH="1">
              <a:off x="7032598" y="5508218"/>
              <a:ext cx="752914" cy="262000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628945-9E26-4667-1F79-E90AA9BBCEAC}"/>
                </a:ext>
              </a:extLst>
            </p:cNvPr>
            <p:cNvSpPr/>
            <p:nvPr/>
          </p:nvSpPr>
          <p:spPr>
            <a:xfrm>
              <a:off x="7077297" y="5048113"/>
              <a:ext cx="814228" cy="526528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179FC2A7-E80E-D802-FFAC-43D2C886BBA2}"/>
                </a:ext>
              </a:extLst>
            </p:cNvPr>
            <p:cNvSpPr/>
            <p:nvPr/>
          </p:nvSpPr>
          <p:spPr>
            <a:xfrm rot="16200000">
              <a:off x="8057595" y="5208435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41A93A5B-710B-9A79-57D5-2722BCBAAF7C}"/>
                </a:ext>
              </a:extLst>
            </p:cNvPr>
            <p:cNvSpPr/>
            <p:nvPr/>
          </p:nvSpPr>
          <p:spPr>
            <a:xfrm rot="16200000">
              <a:off x="8256925" y="5208435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5BB4DFC4-30B6-CDFA-DC83-25F86D5BD746}"/>
                </a:ext>
              </a:extLst>
            </p:cNvPr>
            <p:cNvSpPr/>
            <p:nvPr/>
          </p:nvSpPr>
          <p:spPr>
            <a:xfrm rot="16200000">
              <a:off x="8456254" y="5208435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ECFC362A-39B9-649C-EB85-817403A9297D}"/>
                </a:ext>
              </a:extLst>
            </p:cNvPr>
            <p:cNvSpPr/>
            <p:nvPr/>
          </p:nvSpPr>
          <p:spPr>
            <a:xfrm rot="16200000">
              <a:off x="8655583" y="5208435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5558F-B169-47DF-1A8B-7F6BADD84EE7}"/>
                </a:ext>
              </a:extLst>
            </p:cNvPr>
            <p:cNvCxnSpPr>
              <a:cxnSpLocks/>
              <a:stCxn id="46" idx="1"/>
              <a:endCxn id="97" idx="0"/>
            </p:cNvCxnSpPr>
            <p:nvPr/>
          </p:nvCxnSpPr>
          <p:spPr>
            <a:xfrm>
              <a:off x="8259816" y="5485617"/>
              <a:ext cx="726287" cy="287928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C26E153-D0D8-EB8B-C407-A568719625C8}"/>
                </a:ext>
              </a:extLst>
            </p:cNvPr>
            <p:cNvCxnSpPr>
              <a:cxnSpLocks/>
              <a:stCxn id="47" idx="1"/>
              <a:endCxn id="97" idx="0"/>
            </p:cNvCxnSpPr>
            <p:nvPr/>
          </p:nvCxnSpPr>
          <p:spPr>
            <a:xfrm>
              <a:off x="8459145" y="5485617"/>
              <a:ext cx="526958" cy="287928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AE963DB-524F-F029-16E1-AE6CC4F07E09}"/>
                </a:ext>
              </a:extLst>
            </p:cNvPr>
            <p:cNvCxnSpPr>
              <a:cxnSpLocks/>
              <a:stCxn id="48" idx="1"/>
            </p:cNvCxnSpPr>
            <p:nvPr/>
          </p:nvCxnSpPr>
          <p:spPr>
            <a:xfrm>
              <a:off x="8658476" y="5485618"/>
              <a:ext cx="332125" cy="279441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5AD3DF5-A515-0194-F40B-73D4016BE62C}"/>
                </a:ext>
              </a:extLst>
            </p:cNvPr>
            <p:cNvCxnSpPr>
              <a:cxnSpLocks/>
              <a:stCxn id="49" idx="1"/>
              <a:endCxn id="97" idx="0"/>
            </p:cNvCxnSpPr>
            <p:nvPr/>
          </p:nvCxnSpPr>
          <p:spPr>
            <a:xfrm>
              <a:off x="8857804" y="5485617"/>
              <a:ext cx="128300" cy="287928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C2170B-E4B0-7108-C583-423D6EDB0D11}"/>
                </a:ext>
              </a:extLst>
            </p:cNvPr>
            <p:cNvSpPr/>
            <p:nvPr/>
          </p:nvSpPr>
          <p:spPr>
            <a:xfrm>
              <a:off x="8162429" y="5028420"/>
              <a:ext cx="786059" cy="546218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0A30367E-F673-FE3A-4B60-9C8ABD8E87DE}"/>
                </a:ext>
              </a:extLst>
            </p:cNvPr>
            <p:cNvSpPr/>
            <p:nvPr/>
          </p:nvSpPr>
          <p:spPr>
            <a:xfrm rot="16200000">
              <a:off x="8854912" y="5208435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47471AD2-ED2D-6913-5D32-972F0A3D6EB3}"/>
                </a:ext>
              </a:extLst>
            </p:cNvPr>
            <p:cNvSpPr/>
            <p:nvPr/>
          </p:nvSpPr>
          <p:spPr>
            <a:xfrm rot="16200000">
              <a:off x="9054242" y="5208435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353A2B0D-E787-BF3D-D564-8683A0C1075A}"/>
                </a:ext>
              </a:extLst>
            </p:cNvPr>
            <p:cNvSpPr/>
            <p:nvPr/>
          </p:nvSpPr>
          <p:spPr>
            <a:xfrm rot="16200000">
              <a:off x="9253571" y="5208435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02CC7D4A-5F82-912A-7FB1-40882E99BCE5}"/>
                </a:ext>
              </a:extLst>
            </p:cNvPr>
            <p:cNvSpPr/>
            <p:nvPr/>
          </p:nvSpPr>
          <p:spPr>
            <a:xfrm rot="16200000">
              <a:off x="9452901" y="5208435"/>
              <a:ext cx="404441" cy="149924"/>
            </a:xfrm>
            <a:prstGeom prst="roundRect">
              <a:avLst/>
            </a:prstGeom>
            <a:solidFill>
              <a:srgbClr val="76B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CU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0488A44-1F32-8F3C-9741-E4CC9B39A7CD}"/>
                </a:ext>
              </a:extLst>
            </p:cNvPr>
            <p:cNvCxnSpPr>
              <a:cxnSpLocks/>
              <a:stCxn id="55" idx="1"/>
            </p:cNvCxnSpPr>
            <p:nvPr/>
          </p:nvCxnSpPr>
          <p:spPr>
            <a:xfrm flipH="1">
              <a:off x="8990601" y="5485618"/>
              <a:ext cx="66533" cy="279441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490F577-7C21-E4A2-9FF2-CD71D127BB80}"/>
                </a:ext>
              </a:extLst>
            </p:cNvPr>
            <p:cNvCxnSpPr>
              <a:cxnSpLocks/>
              <a:stCxn id="56" idx="1"/>
              <a:endCxn id="97" idx="0"/>
            </p:cNvCxnSpPr>
            <p:nvPr/>
          </p:nvCxnSpPr>
          <p:spPr>
            <a:xfrm flipH="1">
              <a:off x="8986103" y="5485617"/>
              <a:ext cx="270359" cy="287928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7B43D81-14C6-2695-CB95-631F8022B333}"/>
                </a:ext>
              </a:extLst>
            </p:cNvPr>
            <p:cNvCxnSpPr>
              <a:cxnSpLocks/>
              <a:stCxn id="57" idx="1"/>
              <a:endCxn id="97" idx="0"/>
            </p:cNvCxnSpPr>
            <p:nvPr/>
          </p:nvCxnSpPr>
          <p:spPr>
            <a:xfrm flipH="1">
              <a:off x="8986103" y="5485617"/>
              <a:ext cx="469688" cy="287928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7E77032-63A1-449C-9E87-17A35281A982}"/>
                </a:ext>
              </a:extLst>
            </p:cNvPr>
            <p:cNvCxnSpPr>
              <a:cxnSpLocks/>
              <a:stCxn id="58" idx="1"/>
              <a:endCxn id="97" idx="0"/>
            </p:cNvCxnSpPr>
            <p:nvPr/>
          </p:nvCxnSpPr>
          <p:spPr>
            <a:xfrm flipH="1">
              <a:off x="8986103" y="5485617"/>
              <a:ext cx="669017" cy="287928"/>
            </a:xfrm>
            <a:prstGeom prst="line">
              <a:avLst/>
            </a:prstGeom>
            <a:ln w="15875">
              <a:gradFill>
                <a:gsLst>
                  <a:gs pos="50000">
                    <a:srgbClr val="00B050"/>
                  </a:gs>
                  <a:gs pos="34000">
                    <a:srgbClr val="FFEA15"/>
                  </a:gs>
                  <a:gs pos="16000">
                    <a:srgbClr val="FFC00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A593290-15C0-85E5-4620-5F4F66EFF199}"/>
                </a:ext>
              </a:extLst>
            </p:cNvPr>
            <p:cNvSpPr/>
            <p:nvPr/>
          </p:nvSpPr>
          <p:spPr>
            <a:xfrm>
              <a:off x="8971180" y="5025512"/>
              <a:ext cx="789955" cy="54912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7B231-A535-5A0A-3477-F9E1EA3F16E2}"/>
                </a:ext>
              </a:extLst>
            </p:cNvPr>
            <p:cNvGrpSpPr/>
            <p:nvPr/>
          </p:nvGrpSpPr>
          <p:grpSpPr>
            <a:xfrm>
              <a:off x="6420226" y="4554543"/>
              <a:ext cx="4592693" cy="235003"/>
              <a:chOff x="1023997" y="3971325"/>
              <a:chExt cx="5428029" cy="288376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3507EB91-B751-9014-B2AB-F55C737401F1}"/>
                  </a:ext>
                </a:extLst>
              </p:cNvPr>
              <p:cNvGrpSpPr/>
              <p:nvPr/>
            </p:nvGrpSpPr>
            <p:grpSpPr>
              <a:xfrm>
                <a:off x="1103302" y="3971325"/>
                <a:ext cx="5348724" cy="214298"/>
                <a:chOff x="3655686" y="4278962"/>
                <a:chExt cx="8302174" cy="236076"/>
              </a:xfrm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FAFD861B-2D24-8359-CBC2-C84705BFAB7E}"/>
                    </a:ext>
                  </a:extLst>
                </p:cNvPr>
                <p:cNvSpPr/>
                <p:nvPr/>
              </p:nvSpPr>
              <p:spPr>
                <a:xfrm>
                  <a:off x="3655686" y="4282974"/>
                  <a:ext cx="844289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D7365DC5-F0E6-7FBA-0DFE-9EF48C6655E4}"/>
                    </a:ext>
                  </a:extLst>
                </p:cNvPr>
                <p:cNvSpPr/>
                <p:nvPr/>
              </p:nvSpPr>
              <p:spPr>
                <a:xfrm>
                  <a:off x="4721164" y="4278962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A735C4F0-3C8D-A735-2B0D-182432D9E215}"/>
                    </a:ext>
                  </a:extLst>
                </p:cNvPr>
                <p:cNvSpPr/>
                <p:nvPr/>
              </p:nvSpPr>
              <p:spPr>
                <a:xfrm>
                  <a:off x="5786565" y="4283241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9D401DF1-A224-17F1-EDB0-2255CC01D39A}"/>
                    </a:ext>
                  </a:extLst>
                </p:cNvPr>
                <p:cNvSpPr/>
                <p:nvPr/>
              </p:nvSpPr>
              <p:spPr>
                <a:xfrm>
                  <a:off x="6851967" y="4286171"/>
                  <a:ext cx="844289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A6055FD-58C4-BC7A-AB77-63FB15E49971}"/>
                    </a:ext>
                  </a:extLst>
                </p:cNvPr>
                <p:cNvSpPr/>
                <p:nvPr/>
              </p:nvSpPr>
              <p:spPr>
                <a:xfrm>
                  <a:off x="7917444" y="4282159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A2EC1E1C-B3D8-0803-72C6-E3488FEDAE8C}"/>
                    </a:ext>
                  </a:extLst>
                </p:cNvPr>
                <p:cNvSpPr/>
                <p:nvPr/>
              </p:nvSpPr>
              <p:spPr>
                <a:xfrm>
                  <a:off x="8982846" y="4286438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E1443EC1-A99D-958D-C0DC-49DE28270E1E}"/>
                    </a:ext>
                  </a:extLst>
                </p:cNvPr>
                <p:cNvSpPr/>
                <p:nvPr/>
              </p:nvSpPr>
              <p:spPr>
                <a:xfrm>
                  <a:off x="10048247" y="4280627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25D2C15E-4EF8-DC9E-540C-03CD0A97D96B}"/>
                    </a:ext>
                  </a:extLst>
                </p:cNvPr>
                <p:cNvSpPr/>
                <p:nvPr/>
              </p:nvSpPr>
              <p:spPr>
                <a:xfrm>
                  <a:off x="11113648" y="4284906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49A5DDAA-90AC-6A78-642F-984976B01B55}"/>
                  </a:ext>
                </a:extLst>
              </p:cNvPr>
              <p:cNvGrpSpPr/>
              <p:nvPr/>
            </p:nvGrpSpPr>
            <p:grpSpPr>
              <a:xfrm>
                <a:off x="1063719" y="4005361"/>
                <a:ext cx="5348724" cy="214298"/>
                <a:chOff x="3655686" y="4278962"/>
                <a:chExt cx="8302174" cy="236076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4965A439-4B7C-B0FB-1A4A-F545C7C55013}"/>
                    </a:ext>
                  </a:extLst>
                </p:cNvPr>
                <p:cNvSpPr/>
                <p:nvPr/>
              </p:nvSpPr>
              <p:spPr>
                <a:xfrm>
                  <a:off x="3655686" y="4282974"/>
                  <a:ext cx="844289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37F91B18-FFDD-7832-37C7-2E1EDD432F65}"/>
                    </a:ext>
                  </a:extLst>
                </p:cNvPr>
                <p:cNvSpPr/>
                <p:nvPr/>
              </p:nvSpPr>
              <p:spPr>
                <a:xfrm>
                  <a:off x="4721164" y="4278962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36ED4355-F060-78F5-9D77-6554C212C2D2}"/>
                    </a:ext>
                  </a:extLst>
                </p:cNvPr>
                <p:cNvSpPr/>
                <p:nvPr/>
              </p:nvSpPr>
              <p:spPr>
                <a:xfrm>
                  <a:off x="5786565" y="4283241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B4C34121-5F12-F919-BE62-6650BBFE47DA}"/>
                    </a:ext>
                  </a:extLst>
                </p:cNvPr>
                <p:cNvSpPr/>
                <p:nvPr/>
              </p:nvSpPr>
              <p:spPr>
                <a:xfrm>
                  <a:off x="6851967" y="4286171"/>
                  <a:ext cx="844289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E700475D-BFDB-539B-9510-143269BB5F67}"/>
                    </a:ext>
                  </a:extLst>
                </p:cNvPr>
                <p:cNvSpPr/>
                <p:nvPr/>
              </p:nvSpPr>
              <p:spPr>
                <a:xfrm>
                  <a:off x="7917444" y="4282159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9F337536-543C-9E16-B46E-572954509A7C}"/>
                    </a:ext>
                  </a:extLst>
                </p:cNvPr>
                <p:cNvSpPr/>
                <p:nvPr/>
              </p:nvSpPr>
              <p:spPr>
                <a:xfrm>
                  <a:off x="8982846" y="4286438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FD8AD45E-497C-10AF-39E2-A14EDCB84DCE}"/>
                    </a:ext>
                  </a:extLst>
                </p:cNvPr>
                <p:cNvSpPr/>
                <p:nvPr/>
              </p:nvSpPr>
              <p:spPr>
                <a:xfrm>
                  <a:off x="10048247" y="4280627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A251FC51-0C66-1A90-51D1-9E904FB55374}"/>
                    </a:ext>
                  </a:extLst>
                </p:cNvPr>
                <p:cNvSpPr/>
                <p:nvPr/>
              </p:nvSpPr>
              <p:spPr>
                <a:xfrm>
                  <a:off x="11113648" y="4284906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SS</a:t>
                  </a: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2E3430BA-D0AD-57CB-361C-ED98A63EDE0B}"/>
                  </a:ext>
                </a:extLst>
              </p:cNvPr>
              <p:cNvGrpSpPr/>
              <p:nvPr/>
            </p:nvGrpSpPr>
            <p:grpSpPr>
              <a:xfrm>
                <a:off x="1023997" y="4045403"/>
                <a:ext cx="5348724" cy="214298"/>
                <a:chOff x="3655686" y="4278962"/>
                <a:chExt cx="8302174" cy="236076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A16F03C3-EB04-BEC5-A887-6575C3389310}"/>
                    </a:ext>
                  </a:extLst>
                </p:cNvPr>
                <p:cNvSpPr/>
                <p:nvPr/>
              </p:nvSpPr>
              <p:spPr>
                <a:xfrm>
                  <a:off x="3655686" y="4282974"/>
                  <a:ext cx="844289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AC439E67-346E-E3DD-4E84-784AEC6FEB95}"/>
                    </a:ext>
                  </a:extLst>
                </p:cNvPr>
                <p:cNvSpPr/>
                <p:nvPr/>
              </p:nvSpPr>
              <p:spPr>
                <a:xfrm>
                  <a:off x="4721164" y="4278962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ACFBF754-7AE3-559D-99D7-63E20E6AB392}"/>
                    </a:ext>
                  </a:extLst>
                </p:cNvPr>
                <p:cNvSpPr/>
                <p:nvPr/>
              </p:nvSpPr>
              <p:spPr>
                <a:xfrm>
                  <a:off x="5786565" y="4283241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12CF0BFA-19DA-4BC6-25AA-6C8326BF94CE}"/>
                    </a:ext>
                  </a:extLst>
                </p:cNvPr>
                <p:cNvSpPr/>
                <p:nvPr/>
              </p:nvSpPr>
              <p:spPr>
                <a:xfrm>
                  <a:off x="6851967" y="4286171"/>
                  <a:ext cx="844289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C4B4C0E-F88E-3EAB-E02C-3316E783348F}"/>
                    </a:ext>
                  </a:extLst>
                </p:cNvPr>
                <p:cNvSpPr/>
                <p:nvPr/>
              </p:nvSpPr>
              <p:spPr>
                <a:xfrm>
                  <a:off x="7917444" y="4282159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42CA632-09DC-3E71-67E5-DEB80D674D78}"/>
                    </a:ext>
                  </a:extLst>
                </p:cNvPr>
                <p:cNvSpPr/>
                <p:nvPr/>
              </p:nvSpPr>
              <p:spPr>
                <a:xfrm>
                  <a:off x="8982846" y="4286438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B2BD9AB1-3358-6E21-F906-2E2887883ED3}"/>
                    </a:ext>
                  </a:extLst>
                </p:cNvPr>
                <p:cNvSpPr/>
                <p:nvPr/>
              </p:nvSpPr>
              <p:spPr>
                <a:xfrm>
                  <a:off x="10048247" y="4280627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703E339C-B46A-5CDB-C95A-B01B507B7276}"/>
                    </a:ext>
                  </a:extLst>
                </p:cNvPr>
                <p:cNvSpPr/>
                <p:nvPr/>
              </p:nvSpPr>
              <p:spPr>
                <a:xfrm>
                  <a:off x="11113648" y="4284906"/>
                  <a:ext cx="844212" cy="2286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</p:grp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421EED1-B857-CE0B-2E9A-67B2B34F11AA}"/>
                </a:ext>
              </a:extLst>
            </p:cNvPr>
            <p:cNvCxnSpPr>
              <a:cxnSpLocks/>
              <a:stCxn id="101" idx="2"/>
              <a:endCxn id="27" idx="3"/>
            </p:cNvCxnSpPr>
            <p:nvPr/>
          </p:nvCxnSpPr>
          <p:spPr>
            <a:xfrm flipH="1">
              <a:off x="6345264" y="4786983"/>
              <a:ext cx="305077" cy="316794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8A9827-4A21-C251-75B9-CA9617862F1D}"/>
                </a:ext>
              </a:extLst>
            </p:cNvPr>
            <p:cNvCxnSpPr>
              <a:cxnSpLocks/>
              <a:stCxn id="101" idx="2"/>
              <a:endCxn id="46" idx="3"/>
            </p:cNvCxnSpPr>
            <p:nvPr/>
          </p:nvCxnSpPr>
          <p:spPr>
            <a:xfrm>
              <a:off x="6650341" y="4786983"/>
              <a:ext cx="1609475" cy="294193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2941957-432D-7381-8DF5-B9AF982509E4}"/>
                </a:ext>
              </a:extLst>
            </p:cNvPr>
            <p:cNvCxnSpPr>
              <a:cxnSpLocks/>
              <a:stCxn id="102" idx="2"/>
              <a:endCxn id="29" idx="3"/>
            </p:cNvCxnSpPr>
            <p:nvPr/>
          </p:nvCxnSpPr>
          <p:spPr>
            <a:xfrm flipH="1">
              <a:off x="6551014" y="4784016"/>
              <a:ext cx="680108" cy="319762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A0476B2-C4F0-CD75-2609-352679F48F5B}"/>
                </a:ext>
              </a:extLst>
            </p:cNvPr>
            <p:cNvCxnSpPr>
              <a:cxnSpLocks/>
              <a:stCxn id="103" idx="2"/>
              <a:endCxn id="30" idx="3"/>
            </p:cNvCxnSpPr>
            <p:nvPr/>
          </p:nvCxnSpPr>
          <p:spPr>
            <a:xfrm flipH="1">
              <a:off x="6756763" y="4787181"/>
              <a:ext cx="1055120" cy="316596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824330B-3425-F59F-2C0A-7A5326E3B8DE}"/>
                </a:ext>
              </a:extLst>
            </p:cNvPr>
            <p:cNvCxnSpPr>
              <a:cxnSpLocks/>
              <a:stCxn id="104" idx="2"/>
              <a:endCxn id="31" idx="3"/>
            </p:cNvCxnSpPr>
            <p:nvPr/>
          </p:nvCxnSpPr>
          <p:spPr>
            <a:xfrm flipH="1">
              <a:off x="6962513" y="4789348"/>
              <a:ext cx="1430151" cy="314429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9427A91-77D9-0B93-5219-32B00F8BD0C4}"/>
                </a:ext>
              </a:extLst>
            </p:cNvPr>
            <p:cNvCxnSpPr>
              <a:cxnSpLocks/>
              <a:stCxn id="105" idx="2"/>
              <a:endCxn id="37" idx="3"/>
            </p:cNvCxnSpPr>
            <p:nvPr/>
          </p:nvCxnSpPr>
          <p:spPr>
            <a:xfrm flipH="1">
              <a:off x="7168263" y="4786381"/>
              <a:ext cx="1805182" cy="317396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691020E-52C7-7BFB-4300-EF57F190DA4C}"/>
                </a:ext>
              </a:extLst>
            </p:cNvPr>
            <p:cNvCxnSpPr>
              <a:cxnSpLocks/>
              <a:stCxn id="106" idx="2"/>
              <a:endCxn id="38" idx="3"/>
            </p:cNvCxnSpPr>
            <p:nvPr/>
          </p:nvCxnSpPr>
          <p:spPr>
            <a:xfrm flipH="1">
              <a:off x="7374012" y="4789546"/>
              <a:ext cx="2180193" cy="314231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EF35352-302F-6AAF-3C1C-EF8B5D743B0F}"/>
                </a:ext>
              </a:extLst>
            </p:cNvPr>
            <p:cNvCxnSpPr>
              <a:cxnSpLocks/>
              <a:stCxn id="107" idx="2"/>
              <a:endCxn id="39" idx="3"/>
            </p:cNvCxnSpPr>
            <p:nvPr/>
          </p:nvCxnSpPr>
          <p:spPr>
            <a:xfrm flipH="1">
              <a:off x="7579762" y="4785248"/>
              <a:ext cx="2555203" cy="318530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9EFFECB-AB16-2041-D8B8-A3277BF6FA6E}"/>
                </a:ext>
              </a:extLst>
            </p:cNvPr>
            <p:cNvCxnSpPr>
              <a:cxnSpLocks/>
              <a:stCxn id="108" idx="2"/>
              <a:endCxn id="40" idx="3"/>
            </p:cNvCxnSpPr>
            <p:nvPr/>
          </p:nvCxnSpPr>
          <p:spPr>
            <a:xfrm flipH="1">
              <a:off x="7785511" y="4788412"/>
              <a:ext cx="2930214" cy="315365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8854998-B728-A955-63E9-E4FE56C2BC7E}"/>
                </a:ext>
              </a:extLst>
            </p:cNvPr>
            <p:cNvCxnSpPr>
              <a:cxnSpLocks/>
              <a:stCxn id="108" idx="2"/>
              <a:endCxn id="58" idx="3"/>
            </p:cNvCxnSpPr>
            <p:nvPr/>
          </p:nvCxnSpPr>
          <p:spPr>
            <a:xfrm flipH="1">
              <a:off x="9655121" y="4788412"/>
              <a:ext cx="1060603" cy="292764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FE50A20-3451-DEBB-583D-8AEE5BD84710}"/>
                </a:ext>
              </a:extLst>
            </p:cNvPr>
            <p:cNvCxnSpPr>
              <a:cxnSpLocks/>
              <a:stCxn id="107" idx="2"/>
              <a:endCxn id="57" idx="3"/>
            </p:cNvCxnSpPr>
            <p:nvPr/>
          </p:nvCxnSpPr>
          <p:spPr>
            <a:xfrm flipH="1">
              <a:off x="9455792" y="4785248"/>
              <a:ext cx="679173" cy="295928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B5195FB-F4A2-F7EB-F541-2F1BB54C550F}"/>
                </a:ext>
              </a:extLst>
            </p:cNvPr>
            <p:cNvCxnSpPr>
              <a:cxnSpLocks/>
              <a:stCxn id="106" idx="2"/>
              <a:endCxn id="56" idx="3"/>
            </p:cNvCxnSpPr>
            <p:nvPr/>
          </p:nvCxnSpPr>
          <p:spPr>
            <a:xfrm flipH="1">
              <a:off x="9256463" y="4789546"/>
              <a:ext cx="297742" cy="291630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B7C6881-9C72-A412-D0EF-627A873B7092}"/>
                </a:ext>
              </a:extLst>
            </p:cNvPr>
            <p:cNvCxnSpPr>
              <a:cxnSpLocks/>
              <a:stCxn id="105" idx="2"/>
              <a:endCxn id="55" idx="3"/>
            </p:cNvCxnSpPr>
            <p:nvPr/>
          </p:nvCxnSpPr>
          <p:spPr>
            <a:xfrm>
              <a:off x="8973444" y="4786381"/>
              <a:ext cx="83689" cy="294795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6448790-7D49-7676-BF28-7192D66A6D65}"/>
                </a:ext>
              </a:extLst>
            </p:cNvPr>
            <p:cNvCxnSpPr>
              <a:cxnSpLocks/>
              <a:stCxn id="104" idx="2"/>
              <a:endCxn id="49" idx="3"/>
            </p:cNvCxnSpPr>
            <p:nvPr/>
          </p:nvCxnSpPr>
          <p:spPr>
            <a:xfrm>
              <a:off x="8392664" y="4789348"/>
              <a:ext cx="465141" cy="291827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E854EB0-9836-3EEE-D2BE-8048817939C0}"/>
                </a:ext>
              </a:extLst>
            </p:cNvPr>
            <p:cNvCxnSpPr>
              <a:cxnSpLocks/>
              <a:stCxn id="103" idx="2"/>
              <a:endCxn id="48" idx="3"/>
            </p:cNvCxnSpPr>
            <p:nvPr/>
          </p:nvCxnSpPr>
          <p:spPr>
            <a:xfrm>
              <a:off x="7811883" y="4787181"/>
              <a:ext cx="846592" cy="293995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DD98115-3733-B1A0-A3F9-65366E1D472A}"/>
                </a:ext>
              </a:extLst>
            </p:cNvPr>
            <p:cNvCxnSpPr>
              <a:cxnSpLocks/>
              <a:stCxn id="102" idx="2"/>
              <a:endCxn id="47" idx="3"/>
            </p:cNvCxnSpPr>
            <p:nvPr/>
          </p:nvCxnSpPr>
          <p:spPr>
            <a:xfrm>
              <a:off x="7231123" y="4784016"/>
              <a:ext cx="1228023" cy="297160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EC1A370-E055-31CF-A8D7-821FAE45F8E7}"/>
                </a:ext>
              </a:extLst>
            </p:cNvPr>
            <p:cNvCxnSpPr>
              <a:cxnSpLocks/>
              <a:stCxn id="101" idx="2"/>
              <a:endCxn id="26" idx="0"/>
            </p:cNvCxnSpPr>
            <p:nvPr/>
          </p:nvCxnSpPr>
          <p:spPr>
            <a:xfrm>
              <a:off x="6650341" y="4786983"/>
              <a:ext cx="3820229" cy="360213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D2FF142-021F-0B87-A05F-DB92433D0C27}"/>
                </a:ext>
              </a:extLst>
            </p:cNvPr>
            <p:cNvCxnSpPr>
              <a:cxnSpLocks/>
              <a:stCxn id="102" idx="2"/>
              <a:endCxn id="26" idx="0"/>
            </p:cNvCxnSpPr>
            <p:nvPr/>
          </p:nvCxnSpPr>
          <p:spPr>
            <a:xfrm>
              <a:off x="7231123" y="4784016"/>
              <a:ext cx="3239447" cy="363180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CC30D69-888C-6034-28DF-AA07A0D32286}"/>
                </a:ext>
              </a:extLst>
            </p:cNvPr>
            <p:cNvCxnSpPr>
              <a:cxnSpLocks/>
              <a:stCxn id="103" idx="2"/>
              <a:endCxn id="26" idx="0"/>
            </p:cNvCxnSpPr>
            <p:nvPr/>
          </p:nvCxnSpPr>
          <p:spPr>
            <a:xfrm>
              <a:off x="7811883" y="4787181"/>
              <a:ext cx="2658687" cy="360015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AAB876B-AB57-5FB6-3681-2F39806BD454}"/>
                </a:ext>
              </a:extLst>
            </p:cNvPr>
            <p:cNvCxnSpPr>
              <a:cxnSpLocks/>
              <a:stCxn id="104" idx="2"/>
              <a:endCxn id="26" idx="0"/>
            </p:cNvCxnSpPr>
            <p:nvPr/>
          </p:nvCxnSpPr>
          <p:spPr>
            <a:xfrm>
              <a:off x="8392664" y="4789348"/>
              <a:ext cx="2077906" cy="357848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CED3F81-C4C7-A625-856C-F90C61B227BA}"/>
                </a:ext>
              </a:extLst>
            </p:cNvPr>
            <p:cNvCxnSpPr>
              <a:cxnSpLocks/>
              <a:stCxn id="105" idx="2"/>
              <a:endCxn id="26" idx="0"/>
            </p:cNvCxnSpPr>
            <p:nvPr/>
          </p:nvCxnSpPr>
          <p:spPr>
            <a:xfrm>
              <a:off x="8973444" y="4786381"/>
              <a:ext cx="1497125" cy="360815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26EF7DD-512E-0820-7DF7-B4B0EA713180}"/>
                </a:ext>
              </a:extLst>
            </p:cNvPr>
            <p:cNvCxnSpPr>
              <a:cxnSpLocks/>
              <a:stCxn id="106" idx="2"/>
              <a:endCxn id="26" idx="0"/>
            </p:cNvCxnSpPr>
            <p:nvPr/>
          </p:nvCxnSpPr>
          <p:spPr>
            <a:xfrm>
              <a:off x="9554205" y="4789546"/>
              <a:ext cx="916364" cy="357650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7E4760A-880F-491C-FAA2-064A8C0C6BC5}"/>
                </a:ext>
              </a:extLst>
            </p:cNvPr>
            <p:cNvCxnSpPr>
              <a:cxnSpLocks/>
              <a:stCxn id="107" idx="2"/>
              <a:endCxn id="26" idx="0"/>
            </p:cNvCxnSpPr>
            <p:nvPr/>
          </p:nvCxnSpPr>
          <p:spPr>
            <a:xfrm>
              <a:off x="10134965" y="4785248"/>
              <a:ext cx="335605" cy="361948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4F27243-50BC-B8DC-98C2-0C122E7B6DCB}"/>
                </a:ext>
              </a:extLst>
            </p:cNvPr>
            <p:cNvCxnSpPr>
              <a:cxnSpLocks/>
              <a:stCxn id="108" idx="2"/>
              <a:endCxn id="26" idx="0"/>
            </p:cNvCxnSpPr>
            <p:nvPr/>
          </p:nvCxnSpPr>
          <p:spPr>
            <a:xfrm flipH="1">
              <a:off x="10470570" y="4788412"/>
              <a:ext cx="245155" cy="358784"/>
            </a:xfrm>
            <a:prstGeom prst="line">
              <a:avLst/>
            </a:prstGeom>
            <a:ln w="15875"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3000">
                    <a:srgbClr val="FFEA15"/>
                  </a:gs>
                  <a:gs pos="52000">
                    <a:srgbClr val="00B050"/>
                  </a:gs>
                  <a:gs pos="100000">
                    <a:srgbClr val="7030A0"/>
                  </a:gs>
                  <a:gs pos="68000">
                    <a:srgbClr val="00B0F0"/>
                  </a:gs>
                  <a:gs pos="83000">
                    <a:srgbClr val="0070C0"/>
                  </a:gs>
                </a:gsLst>
                <a:lin ang="5400000" scaled="1"/>
              </a:gra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6BA17FD-FBBE-9543-4183-2648E1FB3F9C}"/>
                </a:ext>
              </a:extLst>
            </p:cNvPr>
            <p:cNvCxnSpPr>
              <a:cxnSpLocks/>
            </p:cNvCxnSpPr>
            <p:nvPr/>
          </p:nvCxnSpPr>
          <p:spPr>
            <a:xfrm>
              <a:off x="7955616" y="5305542"/>
              <a:ext cx="109122" cy="0"/>
            </a:xfrm>
            <a:prstGeom prst="line">
              <a:avLst/>
            </a:prstGeom>
            <a:ln w="222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7EBDC642-809B-8876-5038-EE44AE5F211A}"/>
                </a:ext>
              </a:extLst>
            </p:cNvPr>
            <p:cNvSpPr/>
            <p:nvPr/>
          </p:nvSpPr>
          <p:spPr>
            <a:xfrm rot="16200000">
              <a:off x="9789244" y="5677637"/>
              <a:ext cx="405854" cy="147296"/>
            </a:xfrm>
            <a:prstGeom prst="roundRect">
              <a:avLst/>
            </a:prstGeom>
            <a:solidFill>
              <a:srgbClr val="0274B7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MU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DD11F73B-C263-1F0E-91B5-8380CF56DE57}"/>
                </a:ext>
              </a:extLst>
            </p:cNvPr>
            <p:cNvSpPr/>
            <p:nvPr/>
          </p:nvSpPr>
          <p:spPr>
            <a:xfrm rot="16200000">
              <a:off x="9997890" y="5677637"/>
              <a:ext cx="405854" cy="147296"/>
            </a:xfrm>
            <a:prstGeom prst="roundRect">
              <a:avLst/>
            </a:prstGeom>
            <a:solidFill>
              <a:srgbClr val="0274B7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MU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433E7838-1DF4-A4EE-A071-823C3EB745AE}"/>
                </a:ext>
              </a:extLst>
            </p:cNvPr>
            <p:cNvSpPr/>
            <p:nvPr/>
          </p:nvSpPr>
          <p:spPr>
            <a:xfrm>
              <a:off x="9918525" y="5365069"/>
              <a:ext cx="1104231" cy="170756"/>
            </a:xfrm>
            <a:prstGeom prst="roundRect">
              <a:avLst/>
            </a:prstGeom>
            <a:solidFill>
              <a:srgbClr val="0274B7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Memory Interface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311F5E9-DD5E-2D61-48B9-DFC92DF70583}"/>
                </a:ext>
              </a:extLst>
            </p:cNvPr>
            <p:cNvGrpSpPr/>
            <p:nvPr/>
          </p:nvGrpSpPr>
          <p:grpSpPr>
            <a:xfrm>
              <a:off x="8728939" y="5773545"/>
              <a:ext cx="565385" cy="209015"/>
              <a:chOff x="3778738" y="5511415"/>
              <a:chExt cx="639852" cy="236544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DD9ED5A-C033-342C-5E90-2427EF70CD66}"/>
                  </a:ext>
                </a:extLst>
              </p:cNvPr>
              <p:cNvSpPr/>
              <p:nvPr/>
            </p:nvSpPr>
            <p:spPr>
              <a:xfrm>
                <a:off x="3836518" y="5558903"/>
                <a:ext cx="582072" cy="189056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OCS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08A1442-AD88-A04F-C8B6-55AFBF83F937}"/>
                  </a:ext>
                </a:extLst>
              </p:cNvPr>
              <p:cNvSpPr/>
              <p:nvPr/>
            </p:nvSpPr>
            <p:spPr>
              <a:xfrm>
                <a:off x="3805786" y="5535524"/>
                <a:ext cx="582072" cy="189056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OCS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05B03FE-F328-06AC-97CE-7C5BB996AF85}"/>
                  </a:ext>
                </a:extLst>
              </p:cNvPr>
              <p:cNvSpPr/>
              <p:nvPr/>
            </p:nvSpPr>
            <p:spPr>
              <a:xfrm>
                <a:off x="3778738" y="5511415"/>
                <a:ext cx="582072" cy="189056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OCS</a:t>
                </a: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FA27C85-9FC5-E4FF-3FA4-AFF9D1AA3A66}"/>
                </a:ext>
              </a:extLst>
            </p:cNvPr>
            <p:cNvSpPr txBox="1"/>
            <p:nvPr/>
          </p:nvSpPr>
          <p:spPr>
            <a:xfrm>
              <a:off x="7516884" y="5588702"/>
              <a:ext cx="1027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Compute Trays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DEAC92-B483-77D6-C0A2-A988D82A2156}"/>
              </a:ext>
            </a:extLst>
          </p:cNvPr>
          <p:cNvGrpSpPr/>
          <p:nvPr/>
        </p:nvGrpSpPr>
        <p:grpSpPr>
          <a:xfrm>
            <a:off x="6096000" y="1428947"/>
            <a:ext cx="5112605" cy="2513267"/>
            <a:chOff x="6096000" y="1428947"/>
            <a:chExt cx="5112605" cy="2513267"/>
          </a:xfrm>
        </p:grpSpPr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5167090A-F1A9-4397-F073-1DB3DF11C729}"/>
                </a:ext>
              </a:extLst>
            </p:cNvPr>
            <p:cNvSpPr/>
            <p:nvPr/>
          </p:nvSpPr>
          <p:spPr>
            <a:xfrm>
              <a:off x="6096000" y="1428947"/>
              <a:ext cx="5112605" cy="2513267"/>
            </a:xfrm>
            <a:prstGeom prst="roundRect">
              <a:avLst>
                <a:gd name="adj" fmla="val 6812"/>
              </a:avLst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B17D7F1-4355-F44B-4587-69E5C3B6D608}"/>
                </a:ext>
              </a:extLst>
            </p:cNvPr>
            <p:cNvSpPr txBox="1"/>
            <p:nvPr/>
          </p:nvSpPr>
          <p:spPr>
            <a:xfrm>
              <a:off x="6185262" y="1509336"/>
              <a:ext cx="2201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Baseline Configuration: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2E9C028-1506-71E7-1C68-5C0A6676FEB9}"/>
                </a:ext>
              </a:extLst>
            </p:cNvPr>
            <p:cNvSpPr txBox="1"/>
            <p:nvPr/>
          </p:nvSpPr>
          <p:spPr>
            <a:xfrm>
              <a:off x="8878360" y="1703184"/>
              <a:ext cx="20711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1200" dirty="0"/>
                <a:t>NIC:</a:t>
              </a:r>
              <a:r>
                <a:rPr lang="en-US" sz="1200" b="1" dirty="0"/>
                <a:t> </a:t>
              </a:r>
              <a:r>
                <a:rPr lang="en-US" sz="1200" dirty="0"/>
                <a:t>up to </a:t>
              </a:r>
              <a:r>
                <a:rPr lang="en-US" sz="1200" b="1" dirty="0"/>
                <a:t>800 Gbps </a:t>
              </a:r>
              <a:r>
                <a:rPr lang="en-US" sz="1200" dirty="0"/>
                <a:t>/ GPU</a:t>
              </a:r>
              <a:endParaRPr lang="en-US" sz="1200" b="1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2A78B48-A979-A703-D8B6-85DA414496DA}"/>
                </a:ext>
              </a:extLst>
            </p:cNvPr>
            <p:cNvSpPr txBox="1"/>
            <p:nvPr/>
          </p:nvSpPr>
          <p:spPr>
            <a:xfrm>
              <a:off x="6395342" y="3623277"/>
              <a:ext cx="24368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US" sz="1200" dirty="0"/>
                <a:t>NVL Domain: up to 72 GPUs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0E15C5C-DA90-4620-981F-C280D1003F39}"/>
                </a:ext>
              </a:extLst>
            </p:cNvPr>
            <p:cNvGrpSpPr/>
            <p:nvPr/>
          </p:nvGrpSpPr>
          <p:grpSpPr>
            <a:xfrm>
              <a:off x="6452067" y="1921995"/>
              <a:ext cx="4425103" cy="1633554"/>
              <a:chOff x="6452067" y="1859925"/>
              <a:chExt cx="4425103" cy="1633554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BB795AD2-AF31-FE81-7F22-96C8F2C383A6}"/>
                  </a:ext>
                </a:extLst>
              </p:cNvPr>
              <p:cNvSpPr/>
              <p:nvPr/>
            </p:nvSpPr>
            <p:spPr>
              <a:xfrm>
                <a:off x="6452067" y="1859925"/>
                <a:ext cx="4425103" cy="273441"/>
              </a:xfrm>
              <a:prstGeom prst="rect">
                <a:avLst/>
              </a:prstGeom>
              <a:solidFill>
                <a:srgbClr val="ECECEC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InfiniBand / Ethernet Network </a:t>
                </a:r>
              </a:p>
            </p:txBody>
          </p: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E978BDCC-FE75-0955-2F15-173656FC41A8}"/>
                  </a:ext>
                </a:extLst>
              </p:cNvPr>
              <p:cNvGrpSpPr/>
              <p:nvPr/>
            </p:nvGrpSpPr>
            <p:grpSpPr>
              <a:xfrm>
                <a:off x="6470643" y="2141619"/>
                <a:ext cx="1368018" cy="1351860"/>
                <a:chOff x="6470643" y="2138912"/>
                <a:chExt cx="1368018" cy="1351860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2EA3C201-5680-AC4E-C234-6AD884BAD275}"/>
                    </a:ext>
                  </a:extLst>
                </p:cNvPr>
                <p:cNvSpPr/>
                <p:nvPr/>
              </p:nvSpPr>
              <p:spPr>
                <a:xfrm>
                  <a:off x="6470643" y="2364138"/>
                  <a:ext cx="1368018" cy="1126634"/>
                </a:xfrm>
                <a:prstGeom prst="rect">
                  <a:avLst/>
                </a:prstGeom>
                <a:solidFill>
                  <a:srgbClr val="ECECEC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FF9A3E40-59F8-90D3-3FE3-25067B060E93}"/>
                    </a:ext>
                  </a:extLst>
                </p:cNvPr>
                <p:cNvSpPr/>
                <p:nvPr/>
              </p:nvSpPr>
              <p:spPr>
                <a:xfrm>
                  <a:off x="6588970" y="2315026"/>
                  <a:ext cx="460225" cy="127943"/>
                </a:xfrm>
                <a:prstGeom prst="rect">
                  <a:avLst/>
                </a:prstGeom>
                <a:solidFill>
                  <a:srgbClr val="7030A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NIC</a:t>
                  </a:r>
                </a:p>
              </p:txBody>
            </p:sp>
            <p:grpSp>
              <p:nvGrpSpPr>
                <p:cNvPr id="218" name="Group 217">
                  <a:extLst>
                    <a:ext uri="{FF2B5EF4-FFF2-40B4-BE49-F238E27FC236}">
                      <a16:creationId xmlns:a16="http://schemas.microsoft.com/office/drawing/2014/main" id="{AE254CD5-ADF9-CE36-CA3D-45A2FC3A4AC3}"/>
                    </a:ext>
                  </a:extLst>
                </p:cNvPr>
                <p:cNvGrpSpPr/>
                <p:nvPr/>
              </p:nvGrpSpPr>
              <p:grpSpPr>
                <a:xfrm rot="5400000">
                  <a:off x="6492892" y="2588972"/>
                  <a:ext cx="618571" cy="527964"/>
                  <a:chOff x="8634565" y="3621154"/>
                  <a:chExt cx="1375434" cy="912665"/>
                </a:xfrm>
              </p:grpSpPr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33568F2D-F188-62A1-F652-9FB6BA7BD9E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748580" y="3828498"/>
                    <a:ext cx="1145061" cy="499854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GPU </a:t>
                    </a:r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F7F9DF96-B036-F595-AA94-DFB864FC28C8}"/>
                      </a:ext>
                    </a:extLst>
                  </p:cNvPr>
                  <p:cNvSpPr/>
                  <p:nvPr/>
                </p:nvSpPr>
                <p:spPr>
                  <a:xfrm>
                    <a:off x="8748580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F2C4984B-84BC-AEC6-1902-A48423396CB1}"/>
                      </a:ext>
                    </a:extLst>
                  </p:cNvPr>
                  <p:cNvSpPr/>
                  <p:nvPr/>
                </p:nvSpPr>
                <p:spPr>
                  <a:xfrm>
                    <a:off x="9139503" y="3621154"/>
                    <a:ext cx="351981" cy="169128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B5E1105A-9505-7C74-8DC4-BE3CE7069CF2}"/>
                      </a:ext>
                    </a:extLst>
                  </p:cNvPr>
                  <p:cNvSpPr/>
                  <p:nvPr/>
                </p:nvSpPr>
                <p:spPr>
                  <a:xfrm>
                    <a:off x="9541659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70511586-B263-88A6-EF12-85E410B41008}"/>
                      </a:ext>
                    </a:extLst>
                  </p:cNvPr>
                  <p:cNvSpPr/>
                  <p:nvPr/>
                </p:nvSpPr>
                <p:spPr>
                  <a:xfrm>
                    <a:off x="8748580" y="4364693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id="{43E86884-2AA2-2471-644A-603C8B3D4547}"/>
                      </a:ext>
                    </a:extLst>
                  </p:cNvPr>
                  <p:cNvSpPr/>
                  <p:nvPr/>
                </p:nvSpPr>
                <p:spPr>
                  <a:xfrm>
                    <a:off x="9139503" y="4364687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2" name="Rectangle 251">
                    <a:extLst>
                      <a:ext uri="{FF2B5EF4-FFF2-40B4-BE49-F238E27FC236}">
                        <a16:creationId xmlns:a16="http://schemas.microsoft.com/office/drawing/2014/main" id="{33EA7B55-E630-2A0E-C9B4-6C8BED2F9ABB}"/>
                      </a:ext>
                    </a:extLst>
                  </p:cNvPr>
                  <p:cNvSpPr/>
                  <p:nvPr/>
                </p:nvSpPr>
                <p:spPr>
                  <a:xfrm>
                    <a:off x="9541659" y="4364686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3" name="Rectangle 252">
                    <a:extLst>
                      <a:ext uri="{FF2B5EF4-FFF2-40B4-BE49-F238E27FC236}">
                        <a16:creationId xmlns:a16="http://schemas.microsoft.com/office/drawing/2014/main" id="{C56D628C-61D2-F5EF-CF9B-35183ECDEC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715024" y="4033378"/>
                    <a:ext cx="499854" cy="90097"/>
                  </a:xfrm>
                  <a:prstGeom prst="rect">
                    <a:avLst/>
                  </a:prstGeom>
                  <a:solidFill>
                    <a:srgbClr val="1A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 w="0">
                        <a:noFill/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B96965AE-80A1-7EEF-D95A-54133C08C0DB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8429687" y="4033377"/>
                    <a:ext cx="499854" cy="9009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43C64C96-3D06-0842-F373-AC8D3EF2D38A}"/>
                    </a:ext>
                  </a:extLst>
                </p:cNvPr>
                <p:cNvGrpSpPr/>
                <p:nvPr/>
              </p:nvGrpSpPr>
              <p:grpSpPr>
                <a:xfrm rot="5400000">
                  <a:off x="7228804" y="2588972"/>
                  <a:ext cx="618571" cy="527964"/>
                  <a:chOff x="8634565" y="3621154"/>
                  <a:chExt cx="1375434" cy="912665"/>
                </a:xfrm>
              </p:grpSpPr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3808B97C-5351-0E46-4DAA-A106DEF2BF1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748580" y="3828498"/>
                    <a:ext cx="1145061" cy="499854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GPU </a:t>
                    </a:r>
                  </a:p>
                </p:txBody>
              </p:sp>
              <p:sp>
                <p:nvSpPr>
                  <p:cNvPr id="238" name="Rectangle 237">
                    <a:extLst>
                      <a:ext uri="{FF2B5EF4-FFF2-40B4-BE49-F238E27FC236}">
                        <a16:creationId xmlns:a16="http://schemas.microsoft.com/office/drawing/2014/main" id="{C0EDD959-C849-5615-3808-28B51A52D02F}"/>
                      </a:ext>
                    </a:extLst>
                  </p:cNvPr>
                  <p:cNvSpPr/>
                  <p:nvPr/>
                </p:nvSpPr>
                <p:spPr>
                  <a:xfrm>
                    <a:off x="8748580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25BCB649-608E-8BA5-B24A-2FCEBAF90F7E}"/>
                      </a:ext>
                    </a:extLst>
                  </p:cNvPr>
                  <p:cNvSpPr/>
                  <p:nvPr/>
                </p:nvSpPr>
                <p:spPr>
                  <a:xfrm>
                    <a:off x="9139503" y="3621154"/>
                    <a:ext cx="351981" cy="169128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F5A11736-3D4C-6F57-0657-B0AA8C093159}"/>
                      </a:ext>
                    </a:extLst>
                  </p:cNvPr>
                  <p:cNvSpPr/>
                  <p:nvPr/>
                </p:nvSpPr>
                <p:spPr>
                  <a:xfrm>
                    <a:off x="9541659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622E6B96-18D9-31F8-3081-69CB137B0497}"/>
                      </a:ext>
                    </a:extLst>
                  </p:cNvPr>
                  <p:cNvSpPr/>
                  <p:nvPr/>
                </p:nvSpPr>
                <p:spPr>
                  <a:xfrm>
                    <a:off x="8748580" y="4364693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941E9E7E-A70A-3E1F-F8C2-9EC045F4A5CA}"/>
                      </a:ext>
                    </a:extLst>
                  </p:cNvPr>
                  <p:cNvSpPr/>
                  <p:nvPr/>
                </p:nvSpPr>
                <p:spPr>
                  <a:xfrm>
                    <a:off x="9139503" y="4364687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8E4C2BBE-13B8-B5E2-3C08-1E21A77EC341}"/>
                      </a:ext>
                    </a:extLst>
                  </p:cNvPr>
                  <p:cNvSpPr/>
                  <p:nvPr/>
                </p:nvSpPr>
                <p:spPr>
                  <a:xfrm>
                    <a:off x="9541659" y="4364686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5B69F6D5-4509-B979-674A-5494146CBAF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715024" y="4033378"/>
                    <a:ext cx="499854" cy="90097"/>
                  </a:xfrm>
                  <a:prstGeom prst="rect">
                    <a:avLst/>
                  </a:prstGeom>
                  <a:solidFill>
                    <a:srgbClr val="1A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 w="0">
                        <a:noFill/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51BA5E57-4B7E-59B8-B959-C19096BE378C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8429687" y="4033377"/>
                    <a:ext cx="499854" cy="9009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8ACF8E8D-4288-EFD6-4FA2-817E2B5B71EB}"/>
                    </a:ext>
                  </a:extLst>
                </p:cNvPr>
                <p:cNvSpPr/>
                <p:nvPr/>
              </p:nvSpPr>
              <p:spPr>
                <a:xfrm>
                  <a:off x="7290245" y="2315026"/>
                  <a:ext cx="460225" cy="127943"/>
                </a:xfrm>
                <a:prstGeom prst="rect">
                  <a:avLst/>
                </a:prstGeom>
                <a:solidFill>
                  <a:srgbClr val="7030A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NIC</a:t>
                  </a:r>
                </a:p>
              </p:txBody>
            </p: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86931C6B-C41F-86A7-48AF-AD80DF5AD9B4}"/>
                    </a:ext>
                  </a:extLst>
                </p:cNvPr>
                <p:cNvGrpSpPr/>
                <p:nvPr/>
              </p:nvGrpSpPr>
              <p:grpSpPr>
                <a:xfrm>
                  <a:off x="6674156" y="2439137"/>
                  <a:ext cx="234397" cy="104531"/>
                  <a:chOff x="8197247" y="5472718"/>
                  <a:chExt cx="155894" cy="237744"/>
                </a:xfrm>
              </p:grpSpPr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95B0C3B5-693F-1BA1-5EAB-D4429C876D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49213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B8CF2AC8-C711-03B6-8A19-9BA23A912F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724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D1209DC9-778A-CA16-9F95-0B5FFA9787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0117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26742F05-2CF7-8C45-8801-C663557F33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53141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2" name="Group 221">
                  <a:extLst>
                    <a:ext uri="{FF2B5EF4-FFF2-40B4-BE49-F238E27FC236}">
                      <a16:creationId xmlns:a16="http://schemas.microsoft.com/office/drawing/2014/main" id="{345CC4FC-4733-DEA4-6218-D4DDBB54858B}"/>
                    </a:ext>
                  </a:extLst>
                </p:cNvPr>
                <p:cNvGrpSpPr/>
                <p:nvPr/>
              </p:nvGrpSpPr>
              <p:grpSpPr>
                <a:xfrm>
                  <a:off x="7431101" y="2439137"/>
                  <a:ext cx="234397" cy="104531"/>
                  <a:chOff x="8197247" y="5472718"/>
                  <a:chExt cx="155894" cy="237744"/>
                </a:xfrm>
              </p:grpSpPr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C1D9BFB8-7348-B76F-5048-CCC56F632F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49213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04D1EC54-79F2-BB6D-D387-E4121A6B5A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724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A90ADBA1-0FF6-E4C9-31EE-B45E9254AF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0117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6A200BE5-11AF-55DC-96DD-62BA0F2817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53141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3" name="Up-Down Arrow 222">
                  <a:extLst>
                    <a:ext uri="{FF2B5EF4-FFF2-40B4-BE49-F238E27FC236}">
                      <a16:creationId xmlns:a16="http://schemas.microsoft.com/office/drawing/2014/main" id="{E3C35908-C0D2-7F9B-FA8F-427D7FA37EF8}"/>
                    </a:ext>
                  </a:extLst>
                </p:cNvPr>
                <p:cNvSpPr/>
                <p:nvPr/>
              </p:nvSpPr>
              <p:spPr>
                <a:xfrm flipH="1">
                  <a:off x="6762589" y="2138913"/>
                  <a:ext cx="109219" cy="173420"/>
                </a:xfrm>
                <a:prstGeom prst="upDownArrow">
                  <a:avLst>
                    <a:gd name="adj1" fmla="val 50000"/>
                    <a:gd name="adj2" fmla="val 45919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4" name="Up-Down Arrow 223">
                  <a:extLst>
                    <a:ext uri="{FF2B5EF4-FFF2-40B4-BE49-F238E27FC236}">
                      <a16:creationId xmlns:a16="http://schemas.microsoft.com/office/drawing/2014/main" id="{5ABA6FC4-BCE3-821B-97DE-8D712384B3BE}"/>
                    </a:ext>
                  </a:extLst>
                </p:cNvPr>
                <p:cNvSpPr/>
                <p:nvPr/>
              </p:nvSpPr>
              <p:spPr>
                <a:xfrm flipH="1">
                  <a:off x="7463710" y="2138912"/>
                  <a:ext cx="109219" cy="176595"/>
                </a:xfrm>
                <a:prstGeom prst="upDownArrow">
                  <a:avLst>
                    <a:gd name="adj1" fmla="val 50000"/>
                    <a:gd name="adj2" fmla="val 45919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92977CDF-1DE9-2530-1CCE-34D3475EEA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85019" y="2866027"/>
                  <a:ext cx="150668" cy="0"/>
                </a:xfrm>
                <a:prstGeom prst="line">
                  <a:avLst/>
                </a:prstGeom>
                <a:ln w="15875">
                  <a:prstDash val="sysDot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51B16A78-0E77-3B24-84C5-E8493A601704}"/>
                    </a:ext>
                  </a:extLst>
                </p:cNvPr>
                <p:cNvSpPr/>
                <p:nvPr/>
              </p:nvSpPr>
              <p:spPr>
                <a:xfrm>
                  <a:off x="6585400" y="3255475"/>
                  <a:ext cx="1120426" cy="173525"/>
                </a:xfrm>
                <a:prstGeom prst="rect">
                  <a:avLst/>
                </a:prstGeom>
                <a:solidFill>
                  <a:srgbClr val="1ABA0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NVSwitch</a:t>
                  </a:r>
                </a:p>
              </p:txBody>
            </p:sp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F3F5F545-AE86-5D5F-9D95-A7E03F35C67D}"/>
                    </a:ext>
                  </a:extLst>
                </p:cNvPr>
                <p:cNvCxnSpPr>
                  <a:cxnSpLocks/>
                  <a:stCxn id="253" idx="2"/>
                  <a:endCxn id="226" idx="0"/>
                </p:cNvCxnSpPr>
                <p:nvPr/>
              </p:nvCxnSpPr>
              <p:spPr>
                <a:xfrm>
                  <a:off x="6801634" y="3162240"/>
                  <a:ext cx="343979" cy="93235"/>
                </a:xfrm>
                <a:prstGeom prst="line">
                  <a:avLst/>
                </a:prstGeom>
                <a:ln w="1270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>
                  <a:extLst>
                    <a:ext uri="{FF2B5EF4-FFF2-40B4-BE49-F238E27FC236}">
                      <a16:creationId xmlns:a16="http://schemas.microsoft.com/office/drawing/2014/main" id="{5EDDA92C-4A3C-FBE5-C277-5F76B4F111CE}"/>
                    </a:ext>
                  </a:extLst>
                </p:cNvPr>
                <p:cNvCxnSpPr>
                  <a:cxnSpLocks/>
                  <a:stCxn id="244" idx="2"/>
                  <a:endCxn id="226" idx="0"/>
                </p:cNvCxnSpPr>
                <p:nvPr/>
              </p:nvCxnSpPr>
              <p:spPr>
                <a:xfrm flipH="1">
                  <a:off x="7145613" y="3162240"/>
                  <a:ext cx="391933" cy="93235"/>
                </a:xfrm>
                <a:prstGeom prst="line">
                  <a:avLst/>
                </a:prstGeom>
                <a:ln w="1270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83B8CFC2-3ED1-965E-7A53-1C5C20C71912}"/>
                  </a:ext>
                </a:extLst>
              </p:cNvPr>
              <p:cNvGrpSpPr/>
              <p:nvPr/>
            </p:nvGrpSpPr>
            <p:grpSpPr>
              <a:xfrm>
                <a:off x="7862289" y="2141619"/>
                <a:ext cx="1368018" cy="1351860"/>
                <a:chOff x="6470643" y="2138912"/>
                <a:chExt cx="1368018" cy="1351860"/>
              </a:xfrm>
            </p:grpSpPr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3EDC5D05-2FFB-C028-EDEA-681A38119238}"/>
                    </a:ext>
                  </a:extLst>
                </p:cNvPr>
                <p:cNvSpPr/>
                <p:nvPr/>
              </p:nvSpPr>
              <p:spPr>
                <a:xfrm>
                  <a:off x="6470643" y="2364138"/>
                  <a:ext cx="1368018" cy="1126634"/>
                </a:xfrm>
                <a:prstGeom prst="rect">
                  <a:avLst/>
                </a:prstGeom>
                <a:solidFill>
                  <a:srgbClr val="ECECEC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8657B42C-56AA-0631-E5F1-B397E9CD9F4D}"/>
                    </a:ext>
                  </a:extLst>
                </p:cNvPr>
                <p:cNvSpPr/>
                <p:nvPr/>
              </p:nvSpPr>
              <p:spPr>
                <a:xfrm>
                  <a:off x="6588970" y="2315026"/>
                  <a:ext cx="460225" cy="127943"/>
                </a:xfrm>
                <a:prstGeom prst="rect">
                  <a:avLst/>
                </a:prstGeom>
                <a:solidFill>
                  <a:srgbClr val="7030A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NIC</a:t>
                  </a:r>
                </a:p>
              </p:txBody>
            </p: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EBE691BD-A1D2-878B-08EB-6E655A8953E4}"/>
                    </a:ext>
                  </a:extLst>
                </p:cNvPr>
                <p:cNvGrpSpPr/>
                <p:nvPr/>
              </p:nvGrpSpPr>
              <p:grpSpPr>
                <a:xfrm rot="5400000">
                  <a:off x="6492892" y="2588972"/>
                  <a:ext cx="618571" cy="527964"/>
                  <a:chOff x="8634565" y="3621154"/>
                  <a:chExt cx="1375434" cy="912665"/>
                </a:xfrm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E7462299-D165-FFA0-1B61-6DD3A5691FD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748580" y="3828498"/>
                    <a:ext cx="1145061" cy="499854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GPU </a:t>
                    </a:r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BC729666-38EB-BE1C-848A-2008D19A6687}"/>
                      </a:ext>
                    </a:extLst>
                  </p:cNvPr>
                  <p:cNvSpPr/>
                  <p:nvPr/>
                </p:nvSpPr>
                <p:spPr>
                  <a:xfrm>
                    <a:off x="8748580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84131C2F-39B8-33F7-F2C1-C0D6FCD3491F}"/>
                      </a:ext>
                    </a:extLst>
                  </p:cNvPr>
                  <p:cNvSpPr/>
                  <p:nvPr/>
                </p:nvSpPr>
                <p:spPr>
                  <a:xfrm>
                    <a:off x="9139503" y="3621154"/>
                    <a:ext cx="351981" cy="169128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8DF735AC-8B95-D7B8-2597-72A169490C4C}"/>
                      </a:ext>
                    </a:extLst>
                  </p:cNvPr>
                  <p:cNvSpPr/>
                  <p:nvPr/>
                </p:nvSpPr>
                <p:spPr>
                  <a:xfrm>
                    <a:off x="9541659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33BACB01-99EC-8AD0-3236-4F35F3C0972A}"/>
                      </a:ext>
                    </a:extLst>
                  </p:cNvPr>
                  <p:cNvSpPr/>
                  <p:nvPr/>
                </p:nvSpPr>
                <p:spPr>
                  <a:xfrm>
                    <a:off x="8748580" y="4364693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E27DC6AF-DE10-EF0E-686D-78E81DF890BA}"/>
                      </a:ext>
                    </a:extLst>
                  </p:cNvPr>
                  <p:cNvSpPr/>
                  <p:nvPr/>
                </p:nvSpPr>
                <p:spPr>
                  <a:xfrm>
                    <a:off x="9139503" y="4364687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49045201-C18E-8B92-33D0-44CB7C391908}"/>
                      </a:ext>
                    </a:extLst>
                  </p:cNvPr>
                  <p:cNvSpPr/>
                  <p:nvPr/>
                </p:nvSpPr>
                <p:spPr>
                  <a:xfrm>
                    <a:off x="9541659" y="4364686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050E1684-31B8-D2C9-473B-F5AD4AF76E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715024" y="4033378"/>
                    <a:ext cx="499854" cy="90097"/>
                  </a:xfrm>
                  <a:prstGeom prst="rect">
                    <a:avLst/>
                  </a:prstGeom>
                  <a:solidFill>
                    <a:srgbClr val="1A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 w="0">
                        <a:noFill/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937A6074-AD5E-855C-B434-3125A800D5A5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8429687" y="4033377"/>
                    <a:ext cx="499854" cy="9009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8F2DACA7-74F9-B4E0-8C6A-0E9BE5030077}"/>
                    </a:ext>
                  </a:extLst>
                </p:cNvPr>
                <p:cNvGrpSpPr/>
                <p:nvPr/>
              </p:nvGrpSpPr>
              <p:grpSpPr>
                <a:xfrm rot="5400000">
                  <a:off x="7228804" y="2588972"/>
                  <a:ext cx="618571" cy="527964"/>
                  <a:chOff x="8634565" y="3621154"/>
                  <a:chExt cx="1375434" cy="912665"/>
                </a:xfrm>
              </p:grpSpPr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136E85A0-7730-BE23-D26F-EEC75956DE4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748580" y="3828498"/>
                    <a:ext cx="1145061" cy="499854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GPU </a:t>
                    </a:r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F29C5304-0670-851C-5D67-9BC0E0CCAF1C}"/>
                      </a:ext>
                    </a:extLst>
                  </p:cNvPr>
                  <p:cNvSpPr/>
                  <p:nvPr/>
                </p:nvSpPr>
                <p:spPr>
                  <a:xfrm>
                    <a:off x="8748580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13097072-6DF0-7447-E8E7-68A2998D8AB0}"/>
                      </a:ext>
                    </a:extLst>
                  </p:cNvPr>
                  <p:cNvSpPr/>
                  <p:nvPr/>
                </p:nvSpPr>
                <p:spPr>
                  <a:xfrm>
                    <a:off x="9139503" y="3621154"/>
                    <a:ext cx="351981" cy="169128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E36BEF1E-E30E-53BD-3D7D-70BDDD4A70FA}"/>
                      </a:ext>
                    </a:extLst>
                  </p:cNvPr>
                  <p:cNvSpPr/>
                  <p:nvPr/>
                </p:nvSpPr>
                <p:spPr>
                  <a:xfrm>
                    <a:off x="9541659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238C96D7-FF2E-909B-345B-C1D5780843B3}"/>
                      </a:ext>
                    </a:extLst>
                  </p:cNvPr>
                  <p:cNvSpPr/>
                  <p:nvPr/>
                </p:nvSpPr>
                <p:spPr>
                  <a:xfrm>
                    <a:off x="8748580" y="4364693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BB309710-3287-D982-44CF-8B934AA98FC2}"/>
                      </a:ext>
                    </a:extLst>
                  </p:cNvPr>
                  <p:cNvSpPr/>
                  <p:nvPr/>
                </p:nvSpPr>
                <p:spPr>
                  <a:xfrm>
                    <a:off x="9139503" y="4364687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1F6761CE-87FA-3347-E14D-8D2B387916F7}"/>
                      </a:ext>
                    </a:extLst>
                  </p:cNvPr>
                  <p:cNvSpPr/>
                  <p:nvPr/>
                </p:nvSpPr>
                <p:spPr>
                  <a:xfrm>
                    <a:off x="9541659" y="4364686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C91AF171-64E3-DF3A-1884-8F39DBDF57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715024" y="4033378"/>
                    <a:ext cx="499854" cy="90097"/>
                  </a:xfrm>
                  <a:prstGeom prst="rect">
                    <a:avLst/>
                  </a:prstGeom>
                  <a:solidFill>
                    <a:srgbClr val="1A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 w="0">
                        <a:noFill/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D5D3AFFA-7A24-54E0-B9DB-A3AA6D8A6D2C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8429687" y="4033377"/>
                    <a:ext cx="499854" cy="9009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2D6BC8B3-A04C-66B3-D0AA-FE5F7930F1E9}"/>
                    </a:ext>
                  </a:extLst>
                </p:cNvPr>
                <p:cNvSpPr/>
                <p:nvPr/>
              </p:nvSpPr>
              <p:spPr>
                <a:xfrm>
                  <a:off x="7290245" y="2315026"/>
                  <a:ext cx="460225" cy="127943"/>
                </a:xfrm>
                <a:prstGeom prst="rect">
                  <a:avLst/>
                </a:prstGeom>
                <a:solidFill>
                  <a:srgbClr val="7030A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NIC</a:t>
                  </a:r>
                </a:p>
              </p:txBody>
            </p: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19B8C9C0-25D8-59DB-DEB5-3A99C248B582}"/>
                    </a:ext>
                  </a:extLst>
                </p:cNvPr>
                <p:cNvGrpSpPr/>
                <p:nvPr/>
              </p:nvGrpSpPr>
              <p:grpSpPr>
                <a:xfrm>
                  <a:off x="6674156" y="2439137"/>
                  <a:ext cx="234397" cy="104531"/>
                  <a:chOff x="8197247" y="5472718"/>
                  <a:chExt cx="155894" cy="237744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0FDFE7B5-5CF4-904F-4B38-617DFBD98D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49213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B8E3177B-61D6-D21C-A31B-785F51FFAF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724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5F27DE93-682F-271D-F3F7-AF5ABE1E90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0117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239171A4-5BB9-D778-30E1-ADCBC7B606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53141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AAB79065-174B-B4D3-E15E-64A930C980E9}"/>
                    </a:ext>
                  </a:extLst>
                </p:cNvPr>
                <p:cNvGrpSpPr/>
                <p:nvPr/>
              </p:nvGrpSpPr>
              <p:grpSpPr>
                <a:xfrm>
                  <a:off x="7431101" y="2439137"/>
                  <a:ext cx="234397" cy="104531"/>
                  <a:chOff x="8197247" y="5472718"/>
                  <a:chExt cx="155894" cy="237744"/>
                </a:xfrm>
              </p:grpSpPr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53B7DC6-A685-DF06-E909-1A262A292C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49213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E28A2FE-BBB5-DB71-B283-F21F89357B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724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33CE8A52-D617-8F34-080A-CE3AD3077E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0117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AB48B492-DCD0-E2A6-292C-405D19B3D6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53141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4" name="Up-Down Arrow 183">
                  <a:extLst>
                    <a:ext uri="{FF2B5EF4-FFF2-40B4-BE49-F238E27FC236}">
                      <a16:creationId xmlns:a16="http://schemas.microsoft.com/office/drawing/2014/main" id="{76E14105-D627-8841-9717-609AF8D1A086}"/>
                    </a:ext>
                  </a:extLst>
                </p:cNvPr>
                <p:cNvSpPr/>
                <p:nvPr/>
              </p:nvSpPr>
              <p:spPr>
                <a:xfrm flipH="1">
                  <a:off x="6762589" y="2138913"/>
                  <a:ext cx="109219" cy="173420"/>
                </a:xfrm>
                <a:prstGeom prst="upDownArrow">
                  <a:avLst>
                    <a:gd name="adj1" fmla="val 50000"/>
                    <a:gd name="adj2" fmla="val 45919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" name="Up-Down Arrow 184">
                  <a:extLst>
                    <a:ext uri="{FF2B5EF4-FFF2-40B4-BE49-F238E27FC236}">
                      <a16:creationId xmlns:a16="http://schemas.microsoft.com/office/drawing/2014/main" id="{389259CA-51CF-61F2-8B7A-8D5E0AEBD2BE}"/>
                    </a:ext>
                  </a:extLst>
                </p:cNvPr>
                <p:cNvSpPr/>
                <p:nvPr/>
              </p:nvSpPr>
              <p:spPr>
                <a:xfrm flipH="1">
                  <a:off x="7463710" y="2138912"/>
                  <a:ext cx="109219" cy="176595"/>
                </a:xfrm>
                <a:prstGeom prst="upDownArrow">
                  <a:avLst>
                    <a:gd name="adj1" fmla="val 50000"/>
                    <a:gd name="adj2" fmla="val 45919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48A33579-1BD1-646C-5BF0-A17F93937B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85019" y="2866027"/>
                  <a:ext cx="150668" cy="0"/>
                </a:xfrm>
                <a:prstGeom prst="line">
                  <a:avLst/>
                </a:prstGeom>
                <a:ln w="15875">
                  <a:prstDash val="sysDot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F06CD994-06B0-BD6B-FBF6-69C9BB88B2C9}"/>
                    </a:ext>
                  </a:extLst>
                </p:cNvPr>
                <p:cNvSpPr/>
                <p:nvPr/>
              </p:nvSpPr>
              <p:spPr>
                <a:xfrm>
                  <a:off x="6585400" y="3255475"/>
                  <a:ext cx="1120426" cy="173525"/>
                </a:xfrm>
                <a:prstGeom prst="rect">
                  <a:avLst/>
                </a:prstGeom>
                <a:solidFill>
                  <a:srgbClr val="1ABA0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NVSwitch</a:t>
                  </a:r>
                </a:p>
              </p:txBody>
            </p: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84378E5A-9BF9-A277-0AD5-B93ADFAE6CFC}"/>
                    </a:ext>
                  </a:extLst>
                </p:cNvPr>
                <p:cNvCxnSpPr>
                  <a:cxnSpLocks/>
                  <a:stCxn id="214" idx="2"/>
                  <a:endCxn id="187" idx="0"/>
                </p:cNvCxnSpPr>
                <p:nvPr/>
              </p:nvCxnSpPr>
              <p:spPr>
                <a:xfrm>
                  <a:off x="6801634" y="3162240"/>
                  <a:ext cx="343979" cy="93235"/>
                </a:xfrm>
                <a:prstGeom prst="line">
                  <a:avLst/>
                </a:prstGeom>
                <a:ln w="1270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BB72F497-29C5-3C9E-82BC-E00BCC60A349}"/>
                    </a:ext>
                  </a:extLst>
                </p:cNvPr>
                <p:cNvCxnSpPr>
                  <a:cxnSpLocks/>
                  <a:stCxn id="205" idx="2"/>
                  <a:endCxn id="187" idx="0"/>
                </p:cNvCxnSpPr>
                <p:nvPr/>
              </p:nvCxnSpPr>
              <p:spPr>
                <a:xfrm flipH="1">
                  <a:off x="7145613" y="3162240"/>
                  <a:ext cx="391933" cy="93235"/>
                </a:xfrm>
                <a:prstGeom prst="line">
                  <a:avLst/>
                </a:prstGeom>
                <a:ln w="1270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4486C2B8-D017-2B91-F582-7C0FB62282D1}"/>
                  </a:ext>
                </a:extLst>
              </p:cNvPr>
              <p:cNvGrpSpPr/>
              <p:nvPr/>
            </p:nvGrpSpPr>
            <p:grpSpPr>
              <a:xfrm>
                <a:off x="9509086" y="2141619"/>
                <a:ext cx="1368018" cy="1351860"/>
                <a:chOff x="6470643" y="2138912"/>
                <a:chExt cx="1368018" cy="1351860"/>
              </a:xfrm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668B928C-3EE2-40A9-F612-C1E50515723E}"/>
                    </a:ext>
                  </a:extLst>
                </p:cNvPr>
                <p:cNvSpPr/>
                <p:nvPr/>
              </p:nvSpPr>
              <p:spPr>
                <a:xfrm>
                  <a:off x="6470643" y="2364138"/>
                  <a:ext cx="1368018" cy="1126634"/>
                </a:xfrm>
                <a:prstGeom prst="rect">
                  <a:avLst/>
                </a:prstGeom>
                <a:solidFill>
                  <a:srgbClr val="ECECEC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B47F8F02-CFAC-3B7B-74AB-740CC0F56B04}"/>
                    </a:ext>
                  </a:extLst>
                </p:cNvPr>
                <p:cNvSpPr/>
                <p:nvPr/>
              </p:nvSpPr>
              <p:spPr>
                <a:xfrm>
                  <a:off x="6588970" y="2315026"/>
                  <a:ext cx="460225" cy="127943"/>
                </a:xfrm>
                <a:prstGeom prst="rect">
                  <a:avLst/>
                </a:prstGeom>
                <a:solidFill>
                  <a:srgbClr val="7030A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NIC</a:t>
                  </a:r>
                </a:p>
              </p:txBody>
            </p: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98CB3BC0-904C-2D7A-C5CB-ADB9859932FD}"/>
                    </a:ext>
                  </a:extLst>
                </p:cNvPr>
                <p:cNvGrpSpPr/>
                <p:nvPr/>
              </p:nvGrpSpPr>
              <p:grpSpPr>
                <a:xfrm rot="5400000">
                  <a:off x="6492892" y="2588972"/>
                  <a:ext cx="618571" cy="527964"/>
                  <a:chOff x="8634565" y="3621154"/>
                  <a:chExt cx="1375434" cy="912665"/>
                </a:xfrm>
              </p:grpSpPr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D6775B84-42E6-2B59-E1B9-7B34F3DF412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748580" y="3828498"/>
                    <a:ext cx="1145061" cy="499854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GPU </a:t>
                    </a:r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C142F02F-EAAA-1980-1524-B84802168D2F}"/>
                      </a:ext>
                    </a:extLst>
                  </p:cNvPr>
                  <p:cNvSpPr/>
                  <p:nvPr/>
                </p:nvSpPr>
                <p:spPr>
                  <a:xfrm>
                    <a:off x="8748580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A83A2ECE-214E-1808-E2E0-F3A2BC06F956}"/>
                      </a:ext>
                    </a:extLst>
                  </p:cNvPr>
                  <p:cNvSpPr/>
                  <p:nvPr/>
                </p:nvSpPr>
                <p:spPr>
                  <a:xfrm>
                    <a:off x="9139503" y="3621154"/>
                    <a:ext cx="351981" cy="169128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7DEB0F5D-5ED3-E0C7-1E78-396BCB95744D}"/>
                      </a:ext>
                    </a:extLst>
                  </p:cNvPr>
                  <p:cNvSpPr/>
                  <p:nvPr/>
                </p:nvSpPr>
                <p:spPr>
                  <a:xfrm>
                    <a:off x="9541659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DF91D4F6-7D65-D93E-7307-7229869A1B17}"/>
                      </a:ext>
                    </a:extLst>
                  </p:cNvPr>
                  <p:cNvSpPr/>
                  <p:nvPr/>
                </p:nvSpPr>
                <p:spPr>
                  <a:xfrm>
                    <a:off x="8748580" y="4364693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97CC4B2F-54B1-6FE6-78D5-F8B9200C9E1A}"/>
                      </a:ext>
                    </a:extLst>
                  </p:cNvPr>
                  <p:cNvSpPr/>
                  <p:nvPr/>
                </p:nvSpPr>
                <p:spPr>
                  <a:xfrm>
                    <a:off x="9139503" y="4364687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4ACFDB91-CD85-4478-6F97-8D39A876BD49}"/>
                      </a:ext>
                    </a:extLst>
                  </p:cNvPr>
                  <p:cNvSpPr/>
                  <p:nvPr/>
                </p:nvSpPr>
                <p:spPr>
                  <a:xfrm>
                    <a:off x="9541659" y="4364686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955CCC45-8848-C22B-78A8-5975135C46C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715024" y="4033378"/>
                    <a:ext cx="499854" cy="90097"/>
                  </a:xfrm>
                  <a:prstGeom prst="rect">
                    <a:avLst/>
                  </a:prstGeom>
                  <a:solidFill>
                    <a:srgbClr val="1A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 w="0">
                        <a:noFill/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3E3B5F4D-6723-C1E8-59E9-94C203BD3B55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8429687" y="4033377"/>
                    <a:ext cx="499854" cy="9009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2093C877-2440-C6BF-4450-0B9B70D95DFE}"/>
                    </a:ext>
                  </a:extLst>
                </p:cNvPr>
                <p:cNvGrpSpPr/>
                <p:nvPr/>
              </p:nvGrpSpPr>
              <p:grpSpPr>
                <a:xfrm rot="5400000">
                  <a:off x="7228804" y="2588972"/>
                  <a:ext cx="618571" cy="527964"/>
                  <a:chOff x="8634565" y="3621154"/>
                  <a:chExt cx="1375434" cy="912665"/>
                </a:xfrm>
              </p:grpSpPr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E168515C-AB44-5BCB-C129-0CBB1A659D2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748580" y="3828498"/>
                    <a:ext cx="1145061" cy="499854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GPU </a:t>
                    </a:r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9D05B816-BED1-938A-EF33-298ABCD6898F}"/>
                      </a:ext>
                    </a:extLst>
                  </p:cNvPr>
                  <p:cNvSpPr/>
                  <p:nvPr/>
                </p:nvSpPr>
                <p:spPr>
                  <a:xfrm>
                    <a:off x="8748580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C1CF5B88-7B81-0586-05EE-59E86C282F18}"/>
                      </a:ext>
                    </a:extLst>
                  </p:cNvPr>
                  <p:cNvSpPr/>
                  <p:nvPr/>
                </p:nvSpPr>
                <p:spPr>
                  <a:xfrm>
                    <a:off x="9139503" y="3621154"/>
                    <a:ext cx="351981" cy="169128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632BA9A-132F-32EF-26FE-2084512DF117}"/>
                      </a:ext>
                    </a:extLst>
                  </p:cNvPr>
                  <p:cNvSpPr/>
                  <p:nvPr/>
                </p:nvSpPr>
                <p:spPr>
                  <a:xfrm>
                    <a:off x="9541659" y="3621157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9C3652AC-4BCC-8400-0371-B274D4711A1D}"/>
                      </a:ext>
                    </a:extLst>
                  </p:cNvPr>
                  <p:cNvSpPr/>
                  <p:nvPr/>
                </p:nvSpPr>
                <p:spPr>
                  <a:xfrm>
                    <a:off x="8748580" y="4364693"/>
                    <a:ext cx="351981" cy="169126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7F4F6BA7-8F50-4C8D-7669-B99F45E0C098}"/>
                      </a:ext>
                    </a:extLst>
                  </p:cNvPr>
                  <p:cNvSpPr/>
                  <p:nvPr/>
                </p:nvSpPr>
                <p:spPr>
                  <a:xfrm>
                    <a:off x="9139503" y="4364687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3E5B4904-15DA-18E9-339F-08E198863D46}"/>
                      </a:ext>
                    </a:extLst>
                  </p:cNvPr>
                  <p:cNvSpPr/>
                  <p:nvPr/>
                </p:nvSpPr>
                <p:spPr>
                  <a:xfrm>
                    <a:off x="9541659" y="4364686"/>
                    <a:ext cx="351981" cy="16912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36E38E44-DB71-8CE0-94B6-CCCC106CFF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715024" y="4033378"/>
                    <a:ext cx="499854" cy="90097"/>
                  </a:xfrm>
                  <a:prstGeom prst="rect">
                    <a:avLst/>
                  </a:prstGeom>
                  <a:solidFill>
                    <a:srgbClr val="1A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>
                      <a:ln w="0">
                        <a:noFill/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F1578939-5E59-E9E6-B8BE-0B9129366F6A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8429687" y="4033377"/>
                    <a:ext cx="499854" cy="9009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A0DA1AC6-6D44-C7E2-5721-1C3A0F068792}"/>
                    </a:ext>
                  </a:extLst>
                </p:cNvPr>
                <p:cNvSpPr/>
                <p:nvPr/>
              </p:nvSpPr>
              <p:spPr>
                <a:xfrm>
                  <a:off x="7290245" y="2315026"/>
                  <a:ext cx="460225" cy="127943"/>
                </a:xfrm>
                <a:prstGeom prst="rect">
                  <a:avLst/>
                </a:prstGeom>
                <a:solidFill>
                  <a:srgbClr val="7030A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NIC</a:t>
                  </a:r>
                </a:p>
              </p:txBody>
            </p: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D13DD6C2-CA92-E3AA-BB90-CCD6B82C79F9}"/>
                    </a:ext>
                  </a:extLst>
                </p:cNvPr>
                <p:cNvGrpSpPr/>
                <p:nvPr/>
              </p:nvGrpSpPr>
              <p:grpSpPr>
                <a:xfrm>
                  <a:off x="6674156" y="2439137"/>
                  <a:ext cx="234397" cy="104531"/>
                  <a:chOff x="8197247" y="5472718"/>
                  <a:chExt cx="155894" cy="237744"/>
                </a:xfrm>
              </p:grpSpPr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AA95C979-A2B5-48DF-1219-1C34E66CB2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49213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4986A646-C9E5-5D8F-0256-F25FBD92A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724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248E26A1-88AD-5DA6-7704-465B03C40F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0117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>
                    <a:extLst>
                      <a:ext uri="{FF2B5EF4-FFF2-40B4-BE49-F238E27FC236}">
                        <a16:creationId xmlns:a16="http://schemas.microsoft.com/office/drawing/2014/main" id="{311738DC-0438-160D-22A9-C22883E45A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53141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6DAE5D9F-DD66-83C3-8C32-6EF132AF7986}"/>
                    </a:ext>
                  </a:extLst>
                </p:cNvPr>
                <p:cNvGrpSpPr/>
                <p:nvPr/>
              </p:nvGrpSpPr>
              <p:grpSpPr>
                <a:xfrm>
                  <a:off x="7431101" y="2439137"/>
                  <a:ext cx="234397" cy="104531"/>
                  <a:chOff x="8197247" y="5472718"/>
                  <a:chExt cx="155894" cy="237744"/>
                </a:xfrm>
              </p:grpSpPr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E42AB1EB-2BA2-5AEF-023A-262B8FCC9A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49213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A4CB952B-FA3A-E364-C042-9C61AE1239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724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DAE320D8-E479-33E2-9003-0240FE14DA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01177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7B510639-067F-D0DE-20E7-2941EAF109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53141" y="5472718"/>
                    <a:ext cx="0" cy="2377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5" name="Up-Down Arrow 144">
                  <a:extLst>
                    <a:ext uri="{FF2B5EF4-FFF2-40B4-BE49-F238E27FC236}">
                      <a16:creationId xmlns:a16="http://schemas.microsoft.com/office/drawing/2014/main" id="{C0AD7AAF-D030-1A30-2124-84EA2CD6A685}"/>
                    </a:ext>
                  </a:extLst>
                </p:cNvPr>
                <p:cNvSpPr/>
                <p:nvPr/>
              </p:nvSpPr>
              <p:spPr>
                <a:xfrm flipH="1">
                  <a:off x="6762589" y="2138913"/>
                  <a:ext cx="109219" cy="173420"/>
                </a:xfrm>
                <a:prstGeom prst="upDownArrow">
                  <a:avLst>
                    <a:gd name="adj1" fmla="val 50000"/>
                    <a:gd name="adj2" fmla="val 45919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Up-Down Arrow 145">
                  <a:extLst>
                    <a:ext uri="{FF2B5EF4-FFF2-40B4-BE49-F238E27FC236}">
                      <a16:creationId xmlns:a16="http://schemas.microsoft.com/office/drawing/2014/main" id="{E3F13A42-EB2F-FEE8-9AE7-F3FE43DB73D5}"/>
                    </a:ext>
                  </a:extLst>
                </p:cNvPr>
                <p:cNvSpPr/>
                <p:nvPr/>
              </p:nvSpPr>
              <p:spPr>
                <a:xfrm flipH="1">
                  <a:off x="7463710" y="2138912"/>
                  <a:ext cx="109219" cy="176595"/>
                </a:xfrm>
                <a:prstGeom prst="upDownArrow">
                  <a:avLst>
                    <a:gd name="adj1" fmla="val 50000"/>
                    <a:gd name="adj2" fmla="val 45919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FB04BE89-5723-1EFB-C7C7-5ECADC237C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85019" y="2866027"/>
                  <a:ext cx="150668" cy="0"/>
                </a:xfrm>
                <a:prstGeom prst="line">
                  <a:avLst/>
                </a:prstGeom>
                <a:ln w="15875">
                  <a:prstDash val="sysDot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89CD9E2F-5AB2-E540-A157-ED2C476AA02F}"/>
                    </a:ext>
                  </a:extLst>
                </p:cNvPr>
                <p:cNvSpPr/>
                <p:nvPr/>
              </p:nvSpPr>
              <p:spPr>
                <a:xfrm>
                  <a:off x="6585400" y="3255475"/>
                  <a:ext cx="1120426" cy="173525"/>
                </a:xfrm>
                <a:prstGeom prst="rect">
                  <a:avLst/>
                </a:prstGeom>
                <a:solidFill>
                  <a:srgbClr val="1ABA0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NVSwitch</a:t>
                  </a:r>
                </a:p>
              </p:txBody>
            </p: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9A039948-CE43-4BC7-145D-5B699579A070}"/>
                    </a:ext>
                  </a:extLst>
                </p:cNvPr>
                <p:cNvCxnSpPr>
                  <a:cxnSpLocks/>
                  <a:stCxn id="175" idx="2"/>
                  <a:endCxn id="148" idx="0"/>
                </p:cNvCxnSpPr>
                <p:nvPr/>
              </p:nvCxnSpPr>
              <p:spPr>
                <a:xfrm>
                  <a:off x="6801634" y="3162240"/>
                  <a:ext cx="343979" cy="93235"/>
                </a:xfrm>
                <a:prstGeom prst="line">
                  <a:avLst/>
                </a:prstGeom>
                <a:ln w="1270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EFF0CAF4-E076-9E15-B33A-69ADE067446B}"/>
                    </a:ext>
                  </a:extLst>
                </p:cNvPr>
                <p:cNvCxnSpPr>
                  <a:cxnSpLocks/>
                  <a:stCxn id="166" idx="2"/>
                  <a:endCxn id="148" idx="0"/>
                </p:cNvCxnSpPr>
                <p:nvPr/>
              </p:nvCxnSpPr>
              <p:spPr>
                <a:xfrm flipH="1">
                  <a:off x="7145613" y="3162240"/>
                  <a:ext cx="391933" cy="93235"/>
                </a:xfrm>
                <a:prstGeom prst="line">
                  <a:avLst/>
                </a:prstGeom>
                <a:ln w="1270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3E3CA9BE-B932-890A-47CC-EDE2491FB2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03026" y="2930162"/>
                <a:ext cx="139148" cy="0"/>
              </a:xfrm>
              <a:prstGeom prst="line">
                <a:avLst/>
              </a:prstGeom>
              <a:ln w="15875"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57" name="Title 1">
            <a:extLst>
              <a:ext uri="{FF2B5EF4-FFF2-40B4-BE49-F238E27FC236}">
                <a16:creationId xmlns:a16="http://schemas.microsoft.com/office/drawing/2014/main" id="{A1D0FBF3-68EE-AF80-6310-E8FDC1F8217E}"/>
              </a:ext>
            </a:extLst>
          </p:cNvPr>
          <p:cNvSpPr txBox="1">
            <a:spLocks/>
          </p:cNvSpPr>
          <p:nvPr/>
        </p:nvSpPr>
        <p:spPr>
          <a:xfrm>
            <a:off x="660400" y="655165"/>
            <a:ext cx="11176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ln>
                  <a:noFill/>
                </a:ln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5F5F5F"/>
                </a:solidFill>
              </a:rPr>
              <a:t>Evaluation </a:t>
            </a:r>
            <a:r>
              <a:rPr lang="en-US" altLang="zh-CN" dirty="0">
                <a:solidFill>
                  <a:srgbClr val="5F5F5F"/>
                </a:solidFill>
              </a:rPr>
              <a:t>Setup</a:t>
            </a:r>
            <a:r>
              <a:rPr lang="zh-CN" altLang="en-US" dirty="0">
                <a:solidFill>
                  <a:srgbClr val="5F5F5F"/>
                </a:solidFill>
              </a:rPr>
              <a:t> </a:t>
            </a:r>
            <a:r>
              <a:rPr lang="en-US" altLang="zh-CN" dirty="0">
                <a:solidFill>
                  <a:srgbClr val="5F5F5F"/>
                </a:solidFill>
              </a:rPr>
              <a:t>–</a:t>
            </a:r>
            <a:r>
              <a:rPr lang="zh-CN" altLang="en-US" dirty="0">
                <a:solidFill>
                  <a:srgbClr val="5F5F5F"/>
                </a:solidFill>
              </a:rPr>
              <a:t> </a:t>
            </a:r>
            <a:r>
              <a:rPr lang="en-US" altLang="zh-CN" dirty="0">
                <a:solidFill>
                  <a:srgbClr val="5F5F5F"/>
                </a:solidFill>
              </a:rPr>
              <a:t>Calculon [6]</a:t>
            </a:r>
            <a:r>
              <a:rPr lang="en-US" dirty="0">
                <a:solidFill>
                  <a:srgbClr val="5F5F5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77339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6314F46-FC68-E7AE-6E0A-C0BF7F069DC2}"/>
              </a:ext>
            </a:extLst>
          </p:cNvPr>
          <p:cNvGrpSpPr/>
          <p:nvPr/>
        </p:nvGrpSpPr>
        <p:grpSpPr>
          <a:xfrm>
            <a:off x="900661" y="2432315"/>
            <a:ext cx="9835105" cy="2953729"/>
            <a:chOff x="1706548" y="3285266"/>
            <a:chExt cx="6598682" cy="19817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35F605-D44F-8071-E5BE-0640DD1ED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583" t="7238" r="4337" b="8053"/>
            <a:stretch>
              <a:fillRect/>
            </a:stretch>
          </p:blipFill>
          <p:spPr>
            <a:xfrm>
              <a:off x="5109109" y="3285266"/>
              <a:ext cx="3196121" cy="19817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08A032-DEA1-DFFD-A98B-081E3F61A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910" t="7344" r="4680" b="14957"/>
            <a:stretch>
              <a:fillRect/>
            </a:stretch>
          </p:blipFill>
          <p:spPr>
            <a:xfrm>
              <a:off x="1706548" y="3309690"/>
              <a:ext cx="3373651" cy="19329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0DB169-0AB2-F8BE-2109-D46F9A24C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Simulation Results</a:t>
            </a:r>
            <a:r>
              <a:rPr lang="zh-CN" altLang="en-US" sz="3200" dirty="0"/>
              <a:t> </a:t>
            </a:r>
            <a:r>
              <a:rPr lang="en-US" altLang="zh-CN" sz="3200" dirty="0"/>
              <a:t>-</a:t>
            </a:r>
            <a:r>
              <a:rPr lang="zh-CN" altLang="en-US" sz="3200" dirty="0"/>
              <a:t> </a:t>
            </a:r>
            <a:r>
              <a:rPr lang="en-US" altLang="zh-CN" sz="3200" dirty="0"/>
              <a:t>Training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DF596-2C5D-A87A-897E-8D6E59E79C9B}"/>
              </a:ext>
            </a:extLst>
          </p:cNvPr>
          <p:cNvSpPr txBox="1"/>
          <p:nvPr/>
        </p:nvSpPr>
        <p:spPr>
          <a:xfrm>
            <a:off x="1265055" y="1392446"/>
            <a:ext cx="991363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Workloads:</a:t>
            </a:r>
            <a:r>
              <a:rPr lang="en-US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Megatron-126M/5B/22B/40B/1T, Anthropic 52B, Chichilla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-64B, GPT3-175B (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fontAlgn="base">
              <a:spcAft>
                <a:spcPts val="600"/>
              </a:spcAft>
              <a:buFont typeface="Wingdings" pitchFamily="2" charset="2"/>
              <a:buChar char="v"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to 256 B100 GPUs each with fixed 192 GB HBM memory @ 8 TBps total memory bandwidth</a:t>
            </a:r>
          </a:p>
          <a:p>
            <a:pPr marL="285750" indent="-285750" fontAlgn="base">
              <a:spcAft>
                <a:spcPts val="600"/>
              </a:spcAft>
              <a:buFont typeface="Wingdings" pitchFamily="2" charset="2"/>
              <a:buChar char="v"/>
            </a:pPr>
            <a:r>
              <a:rPr lang="en-US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SiPAM:</a:t>
            </a:r>
            <a:r>
              <a:rPr lang="en-US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256 </a:t>
            </a:r>
            <a:r>
              <a:rPr lang="en-US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GPUs, with compute, memory bandwidth, and capacity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</a:t>
            </a:r>
            <a:r>
              <a:rPr lang="en-US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 on each workload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7DC9E-13B4-3B43-F592-317CBC3264E3}"/>
              </a:ext>
            </a:extLst>
          </p:cNvPr>
          <p:cNvSpPr txBox="1"/>
          <p:nvPr/>
        </p:nvSpPr>
        <p:spPr>
          <a:xfrm>
            <a:off x="2491670" y="5631136"/>
            <a:ext cx="7208660" cy="6001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SiPAM tracks arithmetic intensity closely, while the baseline remains constant</a:t>
            </a:r>
          </a:p>
          <a:p>
            <a:pPr marL="342900" indent="-342900" fontAlgn="base"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SiPAM improves training time by up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3.5x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525ED1-D4AE-FC2E-F25E-C41B71752006}"/>
              </a:ext>
            </a:extLst>
          </p:cNvPr>
          <p:cNvSpPr txBox="1"/>
          <p:nvPr/>
        </p:nvSpPr>
        <p:spPr>
          <a:xfrm>
            <a:off x="8824434" y="3316169"/>
            <a:ext cx="14214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Lower is Better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80DE6FD6-771D-D3CB-E9B0-D6DFF47FDF95}"/>
              </a:ext>
            </a:extLst>
          </p:cNvPr>
          <p:cNvSpPr/>
          <p:nvPr/>
        </p:nvSpPr>
        <p:spPr>
          <a:xfrm>
            <a:off x="9535157" y="3610804"/>
            <a:ext cx="121323" cy="476667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9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FB68D-6BC5-9781-8B88-27285C94C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33893A-8FC8-2AE7-8E8A-207FC3AAB79A}"/>
              </a:ext>
            </a:extLst>
          </p:cNvPr>
          <p:cNvGrpSpPr/>
          <p:nvPr/>
        </p:nvGrpSpPr>
        <p:grpSpPr>
          <a:xfrm>
            <a:off x="758119" y="2421444"/>
            <a:ext cx="9963064" cy="2956956"/>
            <a:chOff x="529772" y="3494959"/>
            <a:chExt cx="6678884" cy="19822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1FCBC7-8670-6FD4-8407-4546CFE2F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807" t="6952" r="4655" b="8137"/>
            <a:stretch>
              <a:fillRect/>
            </a:stretch>
          </p:blipFill>
          <p:spPr>
            <a:xfrm>
              <a:off x="4038992" y="3494959"/>
              <a:ext cx="3169664" cy="19817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7567F7-C7D6-4F13-01C6-4F9A3F55E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011" t="7138" r="4604" b="14904"/>
            <a:stretch>
              <a:fillRect/>
            </a:stretch>
          </p:blipFill>
          <p:spPr>
            <a:xfrm>
              <a:off x="529772" y="3523987"/>
              <a:ext cx="3434402" cy="195321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00FF3C-B3D7-C886-E92D-F60EC918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Simulation Results</a:t>
            </a:r>
            <a:r>
              <a:rPr lang="zh-CN" altLang="en-US" sz="3200" dirty="0"/>
              <a:t> </a:t>
            </a:r>
            <a:r>
              <a:rPr lang="en-US" altLang="zh-CN" sz="3200" dirty="0"/>
              <a:t>-</a:t>
            </a:r>
            <a:r>
              <a:rPr lang="zh-CN" altLang="en-US" sz="3200" dirty="0"/>
              <a:t> </a:t>
            </a:r>
            <a:r>
              <a:rPr lang="en-US" altLang="zh-CN" sz="3200" dirty="0"/>
              <a:t>Inference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CB2CD2-4CD6-9B93-F10E-8F7A50C4864B}"/>
              </a:ext>
            </a:extLst>
          </p:cNvPr>
          <p:cNvSpPr txBox="1"/>
          <p:nvPr/>
        </p:nvSpPr>
        <p:spPr>
          <a:xfrm>
            <a:off x="2480236" y="5642033"/>
            <a:ext cx="6952690" cy="6001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SiPAM tracks arithmetic intensity closely, while the baseline remains constant</a:t>
            </a:r>
          </a:p>
          <a:p>
            <a:pPr marL="342900" indent="-342900" fontAlgn="base"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SiPAM improves inference time by up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3.5x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7CC1B-EB56-F44A-0EAB-47C783564F06}"/>
              </a:ext>
            </a:extLst>
          </p:cNvPr>
          <p:cNvSpPr txBox="1"/>
          <p:nvPr/>
        </p:nvSpPr>
        <p:spPr>
          <a:xfrm>
            <a:off x="8722203" y="3275111"/>
            <a:ext cx="14214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Lower is Better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095D9120-72EB-D9D3-34AD-D0C34649C9F0}"/>
              </a:ext>
            </a:extLst>
          </p:cNvPr>
          <p:cNvSpPr/>
          <p:nvPr/>
        </p:nvSpPr>
        <p:spPr>
          <a:xfrm>
            <a:off x="9372266" y="3610702"/>
            <a:ext cx="121323" cy="476667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D7EDA-8515-F7AD-5701-5DB5114287D8}"/>
              </a:ext>
            </a:extLst>
          </p:cNvPr>
          <p:cNvSpPr txBox="1"/>
          <p:nvPr/>
        </p:nvSpPr>
        <p:spPr>
          <a:xfrm>
            <a:off x="1265055" y="1392446"/>
            <a:ext cx="966189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Workloads:</a:t>
            </a:r>
            <a:r>
              <a:rPr lang="en-US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Megatron-126M/5B/22B/40B/1T, Anthropic 52B, Chichilla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-64B, GPT3-175B (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Inference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fontAlgn="base">
              <a:spcAft>
                <a:spcPts val="600"/>
              </a:spcAft>
              <a:buFont typeface="Wingdings" pitchFamily="2" charset="2"/>
              <a:buChar char="v"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to 64 B100 GPUs each with fixed 192 GB HBM memory @ 8 TBps total memory bandwidth</a:t>
            </a:r>
          </a:p>
          <a:p>
            <a:pPr marL="285750" indent="-285750" fontAlgn="base">
              <a:spcAft>
                <a:spcPts val="600"/>
              </a:spcAft>
              <a:buFont typeface="Wingdings" pitchFamily="2" charset="2"/>
              <a:buChar char="v"/>
            </a:pPr>
            <a:r>
              <a:rPr lang="en-US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SiPAM:</a:t>
            </a:r>
            <a:r>
              <a:rPr lang="en-US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64 GPUs, with compute, memory bandwidth, and capacity optimized based on each workload</a:t>
            </a:r>
            <a:endParaRPr lang="en-US" i="0" u="none" strike="noStrike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589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58D9A-0A45-72D0-619A-BEAB20F0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Performance Under Limited Compute Resource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FE6A4F-A07E-888E-19BE-F893768D8C98}"/>
              </a:ext>
            </a:extLst>
          </p:cNvPr>
          <p:cNvGrpSpPr/>
          <p:nvPr/>
        </p:nvGrpSpPr>
        <p:grpSpPr>
          <a:xfrm>
            <a:off x="572923" y="1390308"/>
            <a:ext cx="6375548" cy="4846980"/>
            <a:chOff x="4009367" y="3558749"/>
            <a:chExt cx="3680294" cy="27979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5BCB45-D916-7546-A107-A32D4BB13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089" t="18556" r="6791" b="19533"/>
            <a:stretch>
              <a:fillRect/>
            </a:stretch>
          </p:blipFill>
          <p:spPr>
            <a:xfrm>
              <a:off x="4009367" y="3558749"/>
              <a:ext cx="1825626" cy="12973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63AD0D-580B-DE63-2EE9-9B8ADACDF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302" t="18556" r="6577" b="19533"/>
            <a:stretch>
              <a:fillRect/>
            </a:stretch>
          </p:blipFill>
          <p:spPr>
            <a:xfrm>
              <a:off x="5864035" y="3558749"/>
              <a:ext cx="1825626" cy="12973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E99DDA-9B56-8A12-CD02-95DE84679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302" t="18556" r="6577" b="12669"/>
            <a:stretch>
              <a:fillRect/>
            </a:stretch>
          </p:blipFill>
          <p:spPr>
            <a:xfrm>
              <a:off x="4009367" y="4915494"/>
              <a:ext cx="1825626" cy="144118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61A0BF-D05B-0CB6-218B-9873419C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6335" t="18419" r="6544" b="12806"/>
            <a:stretch>
              <a:fillRect/>
            </a:stretch>
          </p:blipFill>
          <p:spPr>
            <a:xfrm>
              <a:off x="5864035" y="4915494"/>
              <a:ext cx="1825625" cy="144118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83BCBB-D0E6-E78C-0FF0-694718773A43}"/>
              </a:ext>
            </a:extLst>
          </p:cNvPr>
          <p:cNvSpPr txBox="1"/>
          <p:nvPr/>
        </p:nvSpPr>
        <p:spPr>
          <a:xfrm>
            <a:off x="7166522" y="1667994"/>
            <a:ext cx="461095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spcAft>
                <a:spcPts val="600"/>
              </a:spcAft>
              <a:buClrTx/>
              <a:buFont typeface="Wingdings" pitchFamily="2" charset="2"/>
              <a:buChar char="v"/>
              <a:defRPr/>
            </a:pP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fontAlgn="base">
              <a:spcAft>
                <a:spcPts val="600"/>
              </a:spcAft>
              <a:buClrTx/>
              <a:buFont typeface="Wingdings" pitchFamily="2" charset="2"/>
              <a:buChar char="v"/>
              <a:defRPr/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Workload: GPT3-175B and Megatron-1T</a:t>
            </a:r>
          </a:p>
          <a:p>
            <a:pPr marL="742950" lvl="1" indent="-285750" fontAlgn="base">
              <a:spcAft>
                <a:spcPts val="600"/>
              </a:spcAft>
              <a:buClrTx/>
              <a:buFont typeface="Wingdings" pitchFamily="2" charset="2"/>
              <a:buChar char="v"/>
              <a:defRPr/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Red cells: no feasible parallelization strategy</a:t>
            </a:r>
          </a:p>
          <a:p>
            <a:pPr marL="742950" lvl="1" indent="-285750" fontAlgn="base">
              <a:spcAft>
                <a:spcPts val="600"/>
              </a:spcAft>
              <a:buClrTx/>
              <a:buFont typeface="Wingdings" pitchFamily="2" charset="2"/>
              <a:buChar char="v"/>
              <a:defRPr/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Darker color: higher iteration time</a:t>
            </a:r>
          </a:p>
          <a:p>
            <a:pPr marL="742950" lvl="1" indent="-285750" fontAlgn="base">
              <a:spcAft>
                <a:spcPts val="600"/>
              </a:spcAft>
              <a:buClrTx/>
              <a:buFont typeface="Wingdings" pitchFamily="2" charset="2"/>
              <a:buChar char="v"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Takeaway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SiPAM consistently enables feasible deployment of larger models under constrained GPU resources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SiPAM flexibly allocates </a:t>
            </a:r>
            <a:r>
              <a:rPr lang="en-US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memory capacity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bandwidth.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 fixed GPU-HBM combination, iteration time decreases as the number of available GPUs increases.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 fixed number of GPU, newer GPU generations yield lower iteration time.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DE03DBC-30F4-FED6-095E-8A8F7FC01356}"/>
              </a:ext>
            </a:extLst>
          </p:cNvPr>
          <p:cNvSpPr/>
          <p:nvPr/>
        </p:nvSpPr>
        <p:spPr>
          <a:xfrm>
            <a:off x="7094709" y="1667994"/>
            <a:ext cx="4766178" cy="3939540"/>
          </a:xfrm>
          <a:prstGeom prst="roundRect">
            <a:avLst>
              <a:gd name="adj" fmla="val 2755"/>
            </a:avLst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2989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4BC9-59F5-D926-368E-3FDAABBD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Compute &amp; Memory Technology Scaling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47BE037-FE80-0279-A2B4-E6B09E66D475}"/>
              </a:ext>
            </a:extLst>
          </p:cNvPr>
          <p:cNvGrpSpPr/>
          <p:nvPr/>
        </p:nvGrpSpPr>
        <p:grpSpPr>
          <a:xfrm>
            <a:off x="733351" y="4038178"/>
            <a:ext cx="6882997" cy="2316901"/>
            <a:chOff x="2762793" y="4325046"/>
            <a:chExt cx="6405605" cy="212374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3FAF715-F48F-D85D-75DF-66B3C174E820}"/>
                </a:ext>
              </a:extLst>
            </p:cNvPr>
            <p:cNvGrpSpPr/>
            <p:nvPr/>
          </p:nvGrpSpPr>
          <p:grpSpPr>
            <a:xfrm>
              <a:off x="2762793" y="4325046"/>
              <a:ext cx="6405605" cy="2123747"/>
              <a:chOff x="2762793" y="4008331"/>
              <a:chExt cx="6405605" cy="212374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CE942E8-C848-A079-177C-7E997CD13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4166" t="11817" r="4133" b="13261"/>
              <a:stretch>
                <a:fillRect/>
              </a:stretch>
            </p:blipFill>
            <p:spPr>
              <a:xfrm>
                <a:off x="2762793" y="4008331"/>
                <a:ext cx="6405605" cy="178608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ACC31A-423F-DB5E-276C-9089281764A2}"/>
                  </a:ext>
                </a:extLst>
              </p:cNvPr>
              <p:cNvSpPr txBox="1"/>
              <p:nvPr/>
            </p:nvSpPr>
            <p:spPr>
              <a:xfrm>
                <a:off x="4221369" y="5777200"/>
                <a:ext cx="737048" cy="354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A100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B2407E6-460D-AF7B-6D84-62775F844169}"/>
                  </a:ext>
                </a:extLst>
              </p:cNvPr>
              <p:cNvGrpSpPr/>
              <p:nvPr/>
            </p:nvGrpSpPr>
            <p:grpSpPr>
              <a:xfrm>
                <a:off x="3453329" y="5506248"/>
                <a:ext cx="5706268" cy="499955"/>
                <a:chOff x="2387168" y="5519650"/>
                <a:chExt cx="5706268" cy="499955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463E8F7E-9E35-17ED-F1EF-E0B94C7CFCCE}"/>
                    </a:ext>
                  </a:extLst>
                </p:cNvPr>
                <p:cNvGrpSpPr/>
                <p:nvPr/>
              </p:nvGrpSpPr>
              <p:grpSpPr>
                <a:xfrm>
                  <a:off x="2387168" y="5519650"/>
                  <a:ext cx="5706268" cy="499955"/>
                  <a:chOff x="2387168" y="5519649"/>
                  <a:chExt cx="5706268" cy="465515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BBC9AD5-C594-BB19-366F-BF78CDE6E1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87168" y="5519651"/>
                    <a:ext cx="0" cy="465513"/>
                  </a:xfrm>
                  <a:prstGeom prst="line">
                    <a:avLst/>
                  </a:prstGeom>
                  <a:ln w="15875">
                    <a:prstDash val="sysDash"/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6D6FC369-8441-D078-638E-109F4A60A8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75891" y="5519650"/>
                    <a:ext cx="0" cy="465513"/>
                  </a:xfrm>
                  <a:prstGeom prst="line">
                    <a:avLst/>
                  </a:prstGeom>
                  <a:ln w="15875">
                    <a:prstDash val="sysDash"/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FD4DEEFF-1F6C-DAF3-7A4E-0EC240F0B4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37987" y="5519649"/>
                    <a:ext cx="0" cy="465513"/>
                  </a:xfrm>
                  <a:prstGeom prst="line">
                    <a:avLst/>
                  </a:prstGeom>
                  <a:ln w="15875">
                    <a:prstDash val="sysDash"/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7771E69C-473E-F89B-E100-7F9880DE26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93436" y="5519649"/>
                    <a:ext cx="0" cy="465513"/>
                  </a:xfrm>
                  <a:prstGeom prst="line">
                    <a:avLst/>
                  </a:prstGeom>
                  <a:ln w="15875">
                    <a:prstDash val="sysDash"/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788F2D76-384B-8D72-8DB2-FB5BEF6D90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87168" y="6019601"/>
                  <a:ext cx="5701868" cy="0"/>
                </a:xfrm>
                <a:prstGeom prst="line">
                  <a:avLst/>
                </a:prstGeom>
                <a:ln w="15875">
                  <a:prstDash val="sysDash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392631F-C070-A698-DAA5-C8D2FFFD3D0C}"/>
                  </a:ext>
                </a:extLst>
              </p:cNvPr>
              <p:cNvSpPr txBox="1"/>
              <p:nvPr/>
            </p:nvSpPr>
            <p:spPr>
              <a:xfrm>
                <a:off x="6153636" y="5777200"/>
                <a:ext cx="748440" cy="354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H100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81789A-45DF-DD53-5E46-2EA795E4BE39}"/>
                  </a:ext>
                </a:extLst>
              </p:cNvPr>
              <p:cNvSpPr txBox="1"/>
              <p:nvPr/>
            </p:nvSpPr>
            <p:spPr>
              <a:xfrm>
                <a:off x="7953310" y="5777200"/>
                <a:ext cx="719960" cy="354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B100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7E3AD9-A195-40E9-B676-1967638BEFB9}"/>
                </a:ext>
              </a:extLst>
            </p:cNvPr>
            <p:cNvSpPr txBox="1"/>
            <p:nvPr/>
          </p:nvSpPr>
          <p:spPr>
            <a:xfrm>
              <a:off x="5916540" y="4342265"/>
              <a:ext cx="1148442" cy="354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Inference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739BB1-5B07-8915-0BDB-962246818711}"/>
              </a:ext>
            </a:extLst>
          </p:cNvPr>
          <p:cNvGrpSpPr/>
          <p:nvPr/>
        </p:nvGrpSpPr>
        <p:grpSpPr>
          <a:xfrm>
            <a:off x="583144" y="1547944"/>
            <a:ext cx="7019019" cy="2259188"/>
            <a:chOff x="2664683" y="1726107"/>
            <a:chExt cx="6503715" cy="20933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448BE3-3197-1A22-9D9B-93700CE09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96" t="11196" r="4119" b="12737"/>
            <a:stretch>
              <a:fillRect/>
            </a:stretch>
          </p:blipFill>
          <p:spPr>
            <a:xfrm>
              <a:off x="2664683" y="1726107"/>
              <a:ext cx="6503715" cy="184143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A809C6-B0B2-07C4-DBE2-02BE9A26B394}"/>
                </a:ext>
              </a:extLst>
            </p:cNvPr>
            <p:cNvSpPr txBox="1"/>
            <p:nvPr/>
          </p:nvSpPr>
          <p:spPr>
            <a:xfrm>
              <a:off x="4225769" y="3557788"/>
              <a:ext cx="529020" cy="261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A100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55ACEC4-2A4F-5343-2429-91F52D2A1977}"/>
                </a:ext>
              </a:extLst>
            </p:cNvPr>
            <p:cNvGrpSpPr/>
            <p:nvPr/>
          </p:nvGrpSpPr>
          <p:grpSpPr>
            <a:xfrm>
              <a:off x="3457729" y="3279373"/>
              <a:ext cx="5706268" cy="499955"/>
              <a:chOff x="2387168" y="5519650"/>
              <a:chExt cx="5706268" cy="49995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1B782AE-2EA7-86E1-8D07-CB39CE1D5A54}"/>
                  </a:ext>
                </a:extLst>
              </p:cNvPr>
              <p:cNvGrpSpPr/>
              <p:nvPr/>
            </p:nvGrpSpPr>
            <p:grpSpPr>
              <a:xfrm>
                <a:off x="2387168" y="5519650"/>
                <a:ext cx="5706268" cy="499955"/>
                <a:chOff x="2387168" y="5519649"/>
                <a:chExt cx="5706268" cy="465515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C34F34A0-718D-42AF-465F-2AB86D7AF4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87168" y="5519651"/>
                  <a:ext cx="0" cy="465513"/>
                </a:xfrm>
                <a:prstGeom prst="line">
                  <a:avLst/>
                </a:prstGeom>
                <a:ln w="15875">
                  <a:prstDash val="sysDash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C548FF2A-0F44-AD74-3792-6A23C61329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75891" y="5519650"/>
                  <a:ext cx="0" cy="465513"/>
                </a:xfrm>
                <a:prstGeom prst="line">
                  <a:avLst/>
                </a:prstGeom>
                <a:ln w="15875">
                  <a:prstDash val="sysDash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CB93BC5-6390-C32E-5941-CE7633BC8C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7987" y="5519649"/>
                  <a:ext cx="0" cy="465513"/>
                </a:xfrm>
                <a:prstGeom prst="line">
                  <a:avLst/>
                </a:prstGeom>
                <a:ln w="15875">
                  <a:prstDash val="sysDash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D496B6C8-2436-AD69-1919-51E0109093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93436" y="5519649"/>
                  <a:ext cx="0" cy="465513"/>
                </a:xfrm>
                <a:prstGeom prst="line">
                  <a:avLst/>
                </a:prstGeom>
                <a:ln w="15875">
                  <a:prstDash val="sysDash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CFF6F94-6199-A2F1-EEE8-E50CF2D888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168" y="6019601"/>
                <a:ext cx="5701868" cy="0"/>
              </a:xfrm>
              <a:prstGeom prst="line">
                <a:avLst/>
              </a:prstGeom>
              <a:ln w="15875">
                <a:prstDash val="sysDash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831A6D-52D4-B598-AB96-23F7E54BE502}"/>
                </a:ext>
              </a:extLst>
            </p:cNvPr>
            <p:cNvSpPr txBox="1"/>
            <p:nvPr/>
          </p:nvSpPr>
          <p:spPr>
            <a:xfrm>
              <a:off x="6158036" y="3557788"/>
              <a:ext cx="537196" cy="261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H100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9DF16E-187B-E168-50F2-DF745212DA6D}"/>
                </a:ext>
              </a:extLst>
            </p:cNvPr>
            <p:cNvSpPr txBox="1"/>
            <p:nvPr/>
          </p:nvSpPr>
          <p:spPr>
            <a:xfrm>
              <a:off x="7957710" y="3557788"/>
              <a:ext cx="516755" cy="261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B100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D731C1-54F0-BF88-E899-AFC5ADB3F8B4}"/>
                </a:ext>
              </a:extLst>
            </p:cNvPr>
            <p:cNvSpPr txBox="1"/>
            <p:nvPr/>
          </p:nvSpPr>
          <p:spPr>
            <a:xfrm>
              <a:off x="5938982" y="1771016"/>
              <a:ext cx="738884" cy="261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Training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45570E4-2CE4-F979-B160-7BB1D964289D}"/>
              </a:ext>
            </a:extLst>
          </p:cNvPr>
          <p:cNvSpPr txBox="1"/>
          <p:nvPr/>
        </p:nvSpPr>
        <p:spPr>
          <a:xfrm>
            <a:off x="7790511" y="1632014"/>
            <a:ext cx="3818345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spcAft>
                <a:spcPts val="600"/>
              </a:spcAft>
              <a:buClrTx/>
              <a:buFont typeface="Wingdings" pitchFamily="2" charset="2"/>
              <a:buChar char="v"/>
              <a:defRPr/>
            </a:pP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fontAlgn="base">
              <a:spcAft>
                <a:spcPts val="600"/>
              </a:spcAft>
              <a:buClrTx/>
              <a:buFont typeface="Wingdings" pitchFamily="2" charset="2"/>
              <a:buChar char="v"/>
              <a:defRPr/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Workload: GPT3-175B</a:t>
            </a:r>
          </a:p>
          <a:p>
            <a:pPr marL="742950" lvl="1" indent="-285750" fontAlgn="base">
              <a:spcAft>
                <a:spcPts val="600"/>
              </a:spcAft>
              <a:buClrTx/>
              <a:buFont typeface="Wingdings" pitchFamily="2" charset="2"/>
              <a:buChar char="v"/>
              <a:defRPr/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Network size: 128 GPUs</a:t>
            </a:r>
          </a:p>
          <a:p>
            <a:pPr marL="742950" indent="-285750" fontAlgn="base">
              <a:spcAft>
                <a:spcPts val="600"/>
              </a:spcAft>
              <a:buClrTx/>
              <a:buFont typeface="Wingdings" pitchFamily="2" charset="2"/>
              <a:buChar char="v"/>
              <a:defRPr/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Cross GPU-HBM pairing</a:t>
            </a:r>
          </a:p>
          <a:p>
            <a:pPr marL="742950" lvl="1" indent="-285750" fontAlgn="base">
              <a:spcAft>
                <a:spcPts val="600"/>
              </a:spcAft>
              <a:buClrTx/>
              <a:buFont typeface="Wingdings" pitchFamily="2" charset="2"/>
              <a:buChar char="v"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Takeaway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SiPAM consistently outperforms the baseline by allocating the needed compute and memory resources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Newer GPU generations outperform earlier ones.</a:t>
            </a:r>
          </a:p>
          <a:p>
            <a:pPr marL="742950" lvl="1" indent="-285750" fontAlgn="base">
              <a:spcAft>
                <a:spcPts val="600"/>
              </a:spcAft>
              <a:buClrTx/>
              <a:buFont typeface="Wingdings" pitchFamily="2" charset="2"/>
              <a:buChar char="v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GPU generation, performance improves as memory generation advances.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3718ADA-E7C9-A99B-E936-31E8AAFBC16F}"/>
              </a:ext>
            </a:extLst>
          </p:cNvPr>
          <p:cNvSpPr/>
          <p:nvPr/>
        </p:nvSpPr>
        <p:spPr>
          <a:xfrm>
            <a:off x="7756546" y="1547943"/>
            <a:ext cx="3946890" cy="3550149"/>
          </a:xfrm>
          <a:prstGeom prst="roundRect">
            <a:avLst>
              <a:gd name="adj" fmla="val 2755"/>
            </a:avLst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998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2FF6-ED2A-6826-7140-BAEAFA2B3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System Efficiency Analysis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02F5C4-6042-D4FC-6C61-94B21FBF6734}"/>
              </a:ext>
            </a:extLst>
          </p:cNvPr>
          <p:cNvGrpSpPr/>
          <p:nvPr/>
        </p:nvGrpSpPr>
        <p:grpSpPr>
          <a:xfrm>
            <a:off x="852051" y="2670225"/>
            <a:ext cx="10452391" cy="3696426"/>
            <a:chOff x="1066269" y="2198155"/>
            <a:chExt cx="9312171" cy="329319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221C09A-1916-C271-408C-0BB496B7F697}"/>
                </a:ext>
              </a:extLst>
            </p:cNvPr>
            <p:cNvGrpSpPr/>
            <p:nvPr/>
          </p:nvGrpSpPr>
          <p:grpSpPr>
            <a:xfrm>
              <a:off x="1066269" y="2198155"/>
              <a:ext cx="9312171" cy="3293194"/>
              <a:chOff x="275875" y="1660924"/>
              <a:chExt cx="10741645" cy="3798719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EB147FDE-E5F7-66B7-0DAC-0EC76718E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2492" t="10141" r="6068" b="22914"/>
              <a:stretch>
                <a:fillRect/>
              </a:stretch>
            </p:blipFill>
            <p:spPr>
              <a:xfrm>
                <a:off x="663456" y="1925069"/>
                <a:ext cx="3434072" cy="1591056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BE6BA273-DA65-E877-7C80-94C869FAF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6292" t="10523" r="6506" b="12661"/>
              <a:stretch>
                <a:fillRect/>
              </a:stretch>
            </p:blipFill>
            <p:spPr>
              <a:xfrm>
                <a:off x="275875" y="3548548"/>
                <a:ext cx="3830664" cy="1901952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1C4446B-F7F6-2F38-E58E-67EDF2A150A5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rcRect l="12619" t="10572" r="6582" b="22814"/>
              <a:stretch>
                <a:fillRect/>
              </a:stretch>
            </p:blipFill>
            <p:spPr>
              <a:xfrm>
                <a:off x="4108870" y="1927058"/>
                <a:ext cx="3438144" cy="159127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14ACC3F-2F8D-D952-5CD9-086C52FA3328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rcRect l="12216" t="11932" r="6376" b="12787"/>
              <a:stretch>
                <a:fillRect/>
              </a:stretch>
            </p:blipFill>
            <p:spPr>
              <a:xfrm>
                <a:off x="7542800" y="3548548"/>
                <a:ext cx="3474720" cy="1911095"/>
              </a:xfrm>
              <a:prstGeom prst="rect">
                <a:avLst/>
              </a:prstGeom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763137-9CC1-6A3B-49E7-2F5471C1A223}"/>
                  </a:ext>
                </a:extLst>
              </p:cNvPr>
              <p:cNvSpPr txBox="1"/>
              <p:nvPr/>
            </p:nvSpPr>
            <p:spPr>
              <a:xfrm>
                <a:off x="5343090" y="1660924"/>
                <a:ext cx="13564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H100 (HBM2E)</a:t>
                </a: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E258F294-B965-DEE1-E5DA-F1CC73639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6172" t="10211" r="89527" b="31648"/>
              <a:stretch/>
            </p:blipFill>
            <p:spPr>
              <a:xfrm>
                <a:off x="285892" y="1814813"/>
                <a:ext cx="181328" cy="1381679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78C6BF6-501F-4F7A-16F9-60BFB64A0CD0}"/>
                  </a:ext>
                </a:extLst>
              </p:cNvPr>
              <p:cNvSpPr txBox="1"/>
              <p:nvPr/>
            </p:nvSpPr>
            <p:spPr>
              <a:xfrm>
                <a:off x="1917364" y="1660924"/>
                <a:ext cx="12474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A100 (HBM2)</a:t>
                </a:r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FE62D69F-686A-5F13-CC94-F4CAB5C4D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l="12684" t="10599" r="6566" b="12717"/>
              <a:stretch/>
            </p:blipFill>
            <p:spPr>
              <a:xfrm>
                <a:off x="4124418" y="3550109"/>
                <a:ext cx="3407048" cy="1902445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2FE951E-744F-4E29-82F1-E83B27CE9583}"/>
                  </a:ext>
                </a:extLst>
              </p:cNvPr>
              <p:cNvSpPr txBox="1"/>
              <p:nvPr/>
            </p:nvSpPr>
            <p:spPr>
              <a:xfrm>
                <a:off x="1551621" y="3549580"/>
                <a:ext cx="130356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Relative Performance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6795AFE-70BE-1D12-B37B-7A57A13765A1}"/>
                  </a:ext>
                </a:extLst>
              </p:cNvPr>
              <p:cNvSpPr txBox="1"/>
              <p:nvPr/>
            </p:nvSpPr>
            <p:spPr>
              <a:xfrm>
                <a:off x="8473980" y="3549580"/>
                <a:ext cx="130356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Relative Performance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75064A77-A97C-81E6-66D9-3BC78B98A4DF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/>
              <a:srcRect l="12601" t="10472" r="6452" b="22383"/>
              <a:stretch>
                <a:fillRect/>
              </a:stretch>
            </p:blipFill>
            <p:spPr>
              <a:xfrm>
                <a:off x="7542352" y="1906781"/>
                <a:ext cx="3447288" cy="1609344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68D8DC9F-E2E9-148B-0835-2AFE175DD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 l="10264" t="10421" r="5873" b="22326"/>
              <a:stretch>
                <a:fillRect/>
              </a:stretch>
            </p:blipFill>
            <p:spPr>
              <a:xfrm>
                <a:off x="8204828" y="3746106"/>
                <a:ext cx="1757363" cy="794309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24B2025B-E8B5-4E57-C15F-CC7D9CE96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10541" y="2949631"/>
                <a:ext cx="1887433" cy="242869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40BDFFA2-CA86-946D-3CDC-BF0DF1EC3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 l="11854" t="9064" r="6613" b="22449"/>
              <a:stretch>
                <a:fillRect/>
              </a:stretch>
            </p:blipFill>
            <p:spPr>
              <a:xfrm>
                <a:off x="4690299" y="3746106"/>
                <a:ext cx="1708508" cy="808893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239F7BB-4521-9D7E-75A7-D7A20693CAF6}"/>
                  </a:ext>
                </a:extLst>
              </p:cNvPr>
              <p:cNvSpPr txBox="1"/>
              <p:nvPr/>
            </p:nvSpPr>
            <p:spPr>
              <a:xfrm>
                <a:off x="4961569" y="3549580"/>
                <a:ext cx="130356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Relative Performance</a:t>
                </a:r>
              </a:p>
            </p:txBody>
          </p: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A43946E0-DEE1-6E1D-6C0E-97F864499D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 l="12188" t="10574" r="6254" b="21192"/>
              <a:stretch>
                <a:fillRect/>
              </a:stretch>
            </p:blipFill>
            <p:spPr>
              <a:xfrm>
                <a:off x="1263111" y="3746106"/>
                <a:ext cx="1709057" cy="805912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2544DE2-0A02-FB69-6035-09E59498A3BD}"/>
                  </a:ext>
                </a:extLst>
              </p:cNvPr>
              <p:cNvSpPr txBox="1"/>
              <p:nvPr/>
            </p:nvSpPr>
            <p:spPr>
              <a:xfrm>
                <a:off x="8740069" y="1660924"/>
                <a:ext cx="13468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B100 (HBM3E)</a:t>
                </a: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09F194B-E943-DAA7-A1F4-943E8AA9467E}"/>
                </a:ext>
              </a:extLst>
            </p:cNvPr>
            <p:cNvCxnSpPr>
              <a:cxnSpLocks/>
            </p:cNvCxnSpPr>
            <p:nvPr/>
          </p:nvCxnSpPr>
          <p:spPr>
            <a:xfrm>
              <a:off x="7886924" y="2782957"/>
              <a:ext cx="0" cy="69573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793E470-F257-08D1-16DA-73A1D77FCFD7}"/>
                    </a:ext>
                  </a:extLst>
                </p:cNvPr>
                <p:cNvSpPr txBox="1"/>
                <p:nvPr/>
              </p:nvSpPr>
              <p:spPr>
                <a:xfrm>
                  <a:off x="7886924" y="2881142"/>
                  <a:ext cx="48571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sz="12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200" b="1" i="1" smtClean="0">
                            <a:latin typeface="Cambria Math" panose="02040503050406030204" pitchFamily="18" charset="0"/>
                          </a:rPr>
                          <m:t>𝟒𝟔</m:t>
                        </m:r>
                        <m:r>
                          <a:rPr lang="en-US" altLang="zh-CN" sz="12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altLang="zh-CN" sz="1000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793E470-F257-08D1-16DA-73A1D77FCF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6924" y="2881142"/>
                  <a:ext cx="485710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5000" r="-2500"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6F580AB-B620-213A-6DB5-F044583AC4D3}"/>
                </a:ext>
              </a:extLst>
            </p:cNvPr>
            <p:cNvCxnSpPr>
              <a:cxnSpLocks/>
            </p:cNvCxnSpPr>
            <p:nvPr/>
          </p:nvCxnSpPr>
          <p:spPr>
            <a:xfrm>
              <a:off x="5178160" y="3022802"/>
              <a:ext cx="0" cy="45589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89B605F-8F13-2C6B-CF61-C0B60DB89501}"/>
                    </a:ext>
                  </a:extLst>
                </p:cNvPr>
                <p:cNvSpPr txBox="1"/>
                <p:nvPr/>
              </p:nvSpPr>
              <p:spPr>
                <a:xfrm>
                  <a:off x="4891235" y="2818819"/>
                  <a:ext cx="40876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CN" sz="1200" b="1" dirty="0"/>
                    <a:t>2.52</a:t>
                  </a:r>
                  <a14:m>
                    <m:oMath xmlns:m="http://schemas.openxmlformats.org/officeDocument/2006/math">
                      <m:r>
                        <a:rPr lang="en-US" altLang="zh-CN" sz="1200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endParaRPr lang="en-US" altLang="zh-CN" sz="10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89B605F-8F13-2C6B-CF61-C0B60DB895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1235" y="2818819"/>
                  <a:ext cx="408766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24242" t="-18750" r="-9091" b="-43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C606B1-0900-E5FB-37DF-015CFABCC882}"/>
                </a:ext>
              </a:extLst>
            </p:cNvPr>
            <p:cNvCxnSpPr>
              <a:cxnSpLocks/>
            </p:cNvCxnSpPr>
            <p:nvPr/>
          </p:nvCxnSpPr>
          <p:spPr>
            <a:xfrm>
              <a:off x="1922126" y="3135403"/>
              <a:ext cx="0" cy="39051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67C59F0-8565-B59F-0D39-BA7745EFD5A5}"/>
                    </a:ext>
                  </a:extLst>
                </p:cNvPr>
                <p:cNvSpPr txBox="1"/>
                <p:nvPr/>
              </p:nvSpPr>
              <p:spPr>
                <a:xfrm>
                  <a:off x="1837729" y="2950737"/>
                  <a:ext cx="48571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sz="12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2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altLang="zh-CN" sz="12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altLang="zh-CN" sz="10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67C59F0-8565-B59F-0D39-BA7745EFD5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7729" y="2950737"/>
                  <a:ext cx="485710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5128" r="-5128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73BF2E-9DE6-8626-16D1-082E1720A787}"/>
              </a:ext>
            </a:extLst>
          </p:cNvPr>
          <p:cNvGrpSpPr/>
          <p:nvPr/>
        </p:nvGrpSpPr>
        <p:grpSpPr>
          <a:xfrm>
            <a:off x="1417159" y="1310810"/>
            <a:ext cx="9172468" cy="1323669"/>
            <a:chOff x="497262" y="1271715"/>
            <a:chExt cx="9172468" cy="7564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70C311E-56F9-C29F-4EEF-9627F965AC85}"/>
                </a:ext>
              </a:extLst>
            </p:cNvPr>
            <p:cNvSpPr txBox="1"/>
            <p:nvPr/>
          </p:nvSpPr>
          <p:spPr>
            <a:xfrm>
              <a:off x="663142" y="1302971"/>
              <a:ext cx="7552853" cy="677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fontAlgn="base">
                <a:spcAft>
                  <a:spcPts val="600"/>
                </a:spcAft>
                <a:buClrTx/>
                <a:buFont typeface="Wingdings" pitchFamily="2" charset="2"/>
                <a:buChar char="v"/>
                <a:defRPr/>
              </a:pPr>
              <a:r>
                <a:rPr lang="en-US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Configurations</a:t>
              </a: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742950" lvl="1" indent="-285750" fontAlgn="base">
                <a:spcAft>
                  <a:spcPts val="600"/>
                </a:spcAft>
                <a:buClrTx/>
                <a:buFont typeface="Wingdings" pitchFamily="2" charset="2"/>
                <a:buChar char="v"/>
                <a:defRPr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Workload: Megatron-1T</a:t>
              </a:r>
            </a:p>
            <a:p>
              <a:pPr marL="742950" lvl="1" indent="-285750" fontAlgn="base">
                <a:spcAft>
                  <a:spcPts val="600"/>
                </a:spcAft>
                <a:buClrTx/>
                <a:buFont typeface="Wingdings" pitchFamily="2" charset="2"/>
                <a:buChar char="v"/>
                <a:defRPr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Metrics: System Efficiency &amp; Iteration Time (inset shows relative performance)</a:t>
              </a:r>
            </a:p>
            <a:p>
              <a:pPr marL="323850" indent="-323850" fontAlgn="base">
                <a:spcAft>
                  <a:spcPts val="600"/>
                </a:spcAft>
                <a:buClrTx/>
                <a:buFont typeface="Wingdings" pitchFamily="2" charset="2"/>
                <a:buChar char="v"/>
                <a:defRPr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SiPAM consistently outperforms the baseline in both efficiency and iteration time.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3E71C47-7A42-A2A2-7526-DE53BE33528D}"/>
                </a:ext>
              </a:extLst>
            </p:cNvPr>
            <p:cNvSpPr/>
            <p:nvPr/>
          </p:nvSpPr>
          <p:spPr>
            <a:xfrm>
              <a:off x="497262" y="1271715"/>
              <a:ext cx="9172468" cy="756411"/>
            </a:xfrm>
            <a:prstGeom prst="roundRect">
              <a:avLst>
                <a:gd name="adj" fmla="val 2755"/>
              </a:avLst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61E4AA-C7CF-CD9A-A183-3B6C6D3C424F}"/>
              </a:ext>
            </a:extLst>
          </p:cNvPr>
          <p:cNvGrpSpPr/>
          <p:nvPr/>
        </p:nvGrpSpPr>
        <p:grpSpPr>
          <a:xfrm>
            <a:off x="5205354" y="1425457"/>
            <a:ext cx="2484719" cy="523928"/>
            <a:chOff x="6651173" y="1609672"/>
            <a:chExt cx="2484719" cy="523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8E13D3B-3E0C-EEBD-FF28-60A56F14B477}"/>
                    </a:ext>
                  </a:extLst>
                </p:cNvPr>
                <p:cNvSpPr txBox="1"/>
                <p:nvPr/>
              </p:nvSpPr>
              <p:spPr>
                <a:xfrm>
                  <a:off x="6651173" y="1645418"/>
                  <a:ext cx="2484719" cy="438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System Efficiency </a:t>
                  </a:r>
                  <a:r>
                    <a:rPr 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𝑐𝑜𝑚𝑝𝑢𝑡𝑒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8E13D3B-3E0C-EEBD-FF28-60A56F14B4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173" y="1645418"/>
                  <a:ext cx="2484719" cy="438133"/>
                </a:xfrm>
                <a:prstGeom prst="rect">
                  <a:avLst/>
                </a:prstGeom>
                <a:blipFill>
                  <a:blip r:embed="rId17"/>
                  <a:stretch>
                    <a:fillRect l="-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6B3603A9-68A2-5E57-482E-7C04CFF39B3D}"/>
                </a:ext>
              </a:extLst>
            </p:cNvPr>
            <p:cNvSpPr/>
            <p:nvPr/>
          </p:nvSpPr>
          <p:spPr>
            <a:xfrm>
              <a:off x="6651173" y="1609672"/>
              <a:ext cx="2484719" cy="523928"/>
            </a:xfrm>
            <a:prstGeom prst="roundRect">
              <a:avLst>
                <a:gd name="adj" fmla="val 2755"/>
              </a:avLst>
            </a:prstGeom>
            <a:noFill/>
            <a:ln w="12700">
              <a:solidFill>
                <a:srgbClr val="92D050">
                  <a:alpha val="62000"/>
                </a:srgb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352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E7A2-829A-8099-B4DF-71D1E0F4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SiP I/O Bandwidth Scaling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03BCB5-6043-A6C4-1FCC-D98083D481D7}"/>
              </a:ext>
            </a:extLst>
          </p:cNvPr>
          <p:cNvGrpSpPr/>
          <p:nvPr/>
        </p:nvGrpSpPr>
        <p:grpSpPr>
          <a:xfrm>
            <a:off x="624383" y="1375347"/>
            <a:ext cx="6558477" cy="4861941"/>
            <a:chOff x="2317026" y="1741037"/>
            <a:chExt cx="5219239" cy="386913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935D82-AB31-9114-8ECD-73CD7634B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4569" t="9530" r="7175" b="9995"/>
            <a:stretch>
              <a:fillRect/>
            </a:stretch>
          </p:blipFill>
          <p:spPr>
            <a:xfrm>
              <a:off x="5162226" y="3779505"/>
              <a:ext cx="2373586" cy="18306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A64143-A1C9-A606-8943-865DDCF38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4217" t="9430" r="7135" b="9970"/>
            <a:stretch>
              <a:fillRect/>
            </a:stretch>
          </p:blipFill>
          <p:spPr>
            <a:xfrm>
              <a:off x="2562533" y="3768784"/>
              <a:ext cx="2381800" cy="183066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E18D79-FF67-05D7-B17B-C5AD3FDF6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4607" t="9549" r="7137" b="20163"/>
            <a:stretch>
              <a:fillRect/>
            </a:stretch>
          </p:blipFill>
          <p:spPr>
            <a:xfrm>
              <a:off x="5065768" y="2052943"/>
              <a:ext cx="2470497" cy="166421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73D66C-13F0-C29A-AFF0-159A54610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4299" t="9559" r="6993" b="19934"/>
            <a:stretch>
              <a:fillRect/>
            </a:stretch>
          </p:blipFill>
          <p:spPr>
            <a:xfrm>
              <a:off x="2465644" y="2052943"/>
              <a:ext cx="2494592" cy="167598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E4F6A9-309E-AEF9-E962-20037115A62D}"/>
                </a:ext>
              </a:extLst>
            </p:cNvPr>
            <p:cNvSpPr txBox="1"/>
            <p:nvPr/>
          </p:nvSpPr>
          <p:spPr>
            <a:xfrm>
              <a:off x="3979066" y="2122688"/>
              <a:ext cx="788620" cy="342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F2E4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Megatron-1B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F2E4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Training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03BF41-2F72-5B2F-F043-D076C3B27BCB}"/>
                </a:ext>
              </a:extLst>
            </p:cNvPr>
            <p:cNvSpPr txBox="1"/>
            <p:nvPr/>
          </p:nvSpPr>
          <p:spPr>
            <a:xfrm>
              <a:off x="3979066" y="3897114"/>
              <a:ext cx="788620" cy="342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F2E4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Megatron-1B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F2E4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Inference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6A4B2F-9878-8C93-72FC-F5E3B03ACC57}"/>
                </a:ext>
              </a:extLst>
            </p:cNvPr>
            <p:cNvSpPr txBox="1"/>
            <p:nvPr/>
          </p:nvSpPr>
          <p:spPr>
            <a:xfrm>
              <a:off x="6491786" y="3897114"/>
              <a:ext cx="788620" cy="342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F2E4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Megatron-1T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F2E4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Inference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96F0F9-E7C6-0F5A-368A-E675F3516D8C}"/>
                </a:ext>
              </a:extLst>
            </p:cNvPr>
            <p:cNvSpPr txBox="1"/>
            <p:nvPr/>
          </p:nvSpPr>
          <p:spPr>
            <a:xfrm>
              <a:off x="6491786" y="2122688"/>
              <a:ext cx="788620" cy="342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F2E4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Megatron-1T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F2E4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Training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EDDC323-0BB6-6756-7D0D-51E232644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7061" t="15369" r="88275" b="35208"/>
            <a:stretch/>
          </p:blipFill>
          <p:spPr>
            <a:xfrm>
              <a:off x="2317026" y="2311361"/>
              <a:ext cx="140652" cy="11176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0789FEC-AFB9-5D16-BE1B-D8C17DB91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7061" t="15369" r="88275" b="35208"/>
            <a:stretch/>
          </p:blipFill>
          <p:spPr>
            <a:xfrm>
              <a:off x="2321710" y="3959601"/>
              <a:ext cx="140652" cy="11176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9B37E78-6258-48B2-E23E-B8FC426F5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7061" t="15369" r="88275" b="35208"/>
            <a:stretch/>
          </p:blipFill>
          <p:spPr>
            <a:xfrm>
              <a:off x="4914485" y="2311361"/>
              <a:ext cx="140652" cy="11176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549C449-507D-4CFC-1989-AADE8E2B0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7061" t="15369" r="88275" b="35208"/>
            <a:stretch/>
          </p:blipFill>
          <p:spPr>
            <a:xfrm>
              <a:off x="4914485" y="3975510"/>
              <a:ext cx="140652" cy="111764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00AF26A-8BF5-CE9B-688F-F74F4300C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83854" y="1741037"/>
              <a:ext cx="4624984" cy="28349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8C43C47-22E4-A755-BACF-51507CA11446}"/>
              </a:ext>
            </a:extLst>
          </p:cNvPr>
          <p:cNvSpPr txBox="1"/>
          <p:nvPr/>
        </p:nvSpPr>
        <p:spPr>
          <a:xfrm>
            <a:off x="7315471" y="1679645"/>
            <a:ext cx="439747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spcAft>
                <a:spcPts val="600"/>
              </a:spcAft>
              <a:buClrTx/>
              <a:buFont typeface="Wingdings" pitchFamily="2" charset="2"/>
              <a:buChar char="v"/>
              <a:defRPr/>
            </a:pP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fontAlgn="base">
              <a:spcAft>
                <a:spcPts val="600"/>
              </a:spcAft>
              <a:buClrTx/>
              <a:buFont typeface="Wingdings" pitchFamily="2" charset="2"/>
              <a:buChar char="v"/>
              <a:defRPr/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Workload: Megatron-1T &amp; Megatron-1T</a:t>
            </a:r>
          </a:p>
          <a:p>
            <a:pPr marL="742950" lvl="1" indent="-285750" fontAlgn="base">
              <a:spcAft>
                <a:spcPts val="600"/>
              </a:spcAft>
              <a:buClrTx/>
              <a:buFont typeface="Wingdings" pitchFamily="2" charset="2"/>
              <a:buChar char="v"/>
              <a:defRPr/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Per I/O Bandwidth: 512 Gbps to 16 Tbps</a:t>
            </a:r>
          </a:p>
          <a:p>
            <a:pPr marL="742950" lvl="1" indent="-285750" fontAlgn="base">
              <a:spcAft>
                <a:spcPts val="600"/>
              </a:spcAft>
              <a:buClrTx/>
              <a:buFont typeface="Wingdings" pitchFamily="2" charset="2"/>
              <a:buChar char="v"/>
              <a:defRPr/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Total injection bandwidth / GPU: </a:t>
            </a:r>
          </a:p>
          <a:p>
            <a:pPr marL="1200150" lvl="2" indent="-285750" fontAlgn="base">
              <a:spcAft>
                <a:spcPts val="600"/>
              </a:spcAft>
              <a:buClrTx/>
              <a:buFont typeface="Wingdings" pitchFamily="2" charset="2"/>
              <a:buChar char="v"/>
              <a:defRPr/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A100/H100: 6 Tbps to 192 Tbps</a:t>
            </a:r>
          </a:p>
          <a:p>
            <a:pPr marL="1200150" lvl="2" indent="-285750" fontAlgn="base">
              <a:spcAft>
                <a:spcPts val="600"/>
              </a:spcAft>
              <a:buClrTx/>
              <a:buFont typeface="Wingdings" pitchFamily="2" charset="2"/>
              <a:buChar char="v"/>
              <a:defRPr/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B100: 7.6 Tbps to 240 Tbps</a:t>
            </a:r>
          </a:p>
          <a:p>
            <a:pPr marL="914400" lvl="2" fontAlgn="base">
              <a:spcAft>
                <a:spcPts val="600"/>
              </a:spcAft>
              <a:buClrTx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Takeaway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Newer GPU generations with higher compute capability require greater memory bandwidth to achieve continued performance scaling.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A100 on Megatron-1B: performance plateaus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Compute throughput becomes saturated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D7B2689-A083-2A1F-B4DC-103458529159}"/>
              </a:ext>
            </a:extLst>
          </p:cNvPr>
          <p:cNvSpPr/>
          <p:nvPr/>
        </p:nvSpPr>
        <p:spPr>
          <a:xfrm>
            <a:off x="7296539" y="1611712"/>
            <a:ext cx="4334103" cy="3975888"/>
          </a:xfrm>
          <a:prstGeom prst="roundRect">
            <a:avLst>
              <a:gd name="adj" fmla="val 2755"/>
            </a:avLst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132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E62D-2772-CAF2-62A3-2D3B848F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FDB30-7D54-88DF-7042-E059B2E82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76365"/>
            <a:ext cx="8047277" cy="477167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addressed: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capacity &amp; bandwidth bottlenecks in AI/ML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Design: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photonic integration along the perimeter of the compute die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 high-bandwidth communication domain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Optimization: </a:t>
            </a: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co-designed roofline-model based allocation algorithm</a:t>
            </a:r>
            <a:endPara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Showed up to 3.5x faster iteration time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the critical need for bandwidth scaling in next-generation compute.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Works: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and power modeling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network demand in addition to memory demand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F5D5EA-D102-7ED5-79C6-E2DBFF7F9AB6}"/>
              </a:ext>
            </a:extLst>
          </p:cNvPr>
          <p:cNvGrpSpPr/>
          <p:nvPr/>
        </p:nvGrpSpPr>
        <p:grpSpPr>
          <a:xfrm>
            <a:off x="8739522" y="1557993"/>
            <a:ext cx="2359207" cy="2341705"/>
            <a:chOff x="7941675" y="1025320"/>
            <a:chExt cx="2359207" cy="234170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0F82D24-3754-0BF8-0429-87B47CA215E1}"/>
                </a:ext>
              </a:extLst>
            </p:cNvPr>
            <p:cNvSpPr/>
            <p:nvPr/>
          </p:nvSpPr>
          <p:spPr>
            <a:xfrm>
              <a:off x="7941675" y="1025320"/>
              <a:ext cx="2359207" cy="2341705"/>
            </a:xfrm>
            <a:prstGeom prst="roundRect">
              <a:avLst>
                <a:gd name="adj" fmla="val 4273"/>
              </a:avLst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solidFill>
                    <a:srgbClr val="0F2E4C"/>
                  </a:solidFill>
                </a:ln>
                <a:solidFill>
                  <a:srgbClr val="0F2E4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977083-B6BA-3A19-4B33-D51FD06F9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65551" y="1092008"/>
              <a:ext cx="2175012" cy="2241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0930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Google Shape;1018;p50"/>
          <p:cNvGrpSpPr/>
          <p:nvPr/>
        </p:nvGrpSpPr>
        <p:grpSpPr>
          <a:xfrm>
            <a:off x="3823102" y="1149522"/>
            <a:ext cx="8056345" cy="4651090"/>
            <a:chOff x="1020278" y="1443794"/>
            <a:chExt cx="8056345" cy="4651090"/>
          </a:xfrm>
        </p:grpSpPr>
        <p:sp>
          <p:nvSpPr>
            <p:cNvPr id="1019" name="Google Shape;1019;p50"/>
            <p:cNvSpPr/>
            <p:nvPr/>
          </p:nvSpPr>
          <p:spPr>
            <a:xfrm>
              <a:off x="1020278" y="1443794"/>
              <a:ext cx="8056345" cy="4651090"/>
            </a:xfrm>
            <a:prstGeom prst="ellipse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0" name="Google Shape;1020;p50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9469" y="3826217"/>
              <a:ext cx="1384606" cy="753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1" name="Google Shape;1021;p50" descr="EMD-Electronics Logo | | pinalcentral.com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7371" y="3152170"/>
              <a:ext cx="1585006" cy="385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2" name="Google Shape;1022;p50" descr="HRL Laboratories - Wikipedia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9470" y="2959315"/>
              <a:ext cx="1164191" cy="623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3" name="Google Shape;1023;p50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8450" y="1687929"/>
              <a:ext cx="1286416" cy="5099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4" name="Google Shape;1024;p50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9277" y="2258772"/>
              <a:ext cx="1291385" cy="519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5" name="Google Shape;1025;p50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6358" y="2356850"/>
              <a:ext cx="1381734" cy="723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Google Shape;1026;p50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93091" y="2291061"/>
              <a:ext cx="1647364" cy="454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7" name="Google Shape;1027;p50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4612" y="3933630"/>
              <a:ext cx="1310523" cy="5526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Google Shape;1028;p50"/>
            <p:cNvPicPr preferRelativeResize="0"/>
            <p:nvPr/>
          </p:nvPicPr>
          <p:blipFill rotWithShape="1">
            <a:blip r:embed="rId1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12159" y="3300882"/>
              <a:ext cx="957925" cy="753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9" name="Google Shape;1029;p50"/>
            <p:cNvPicPr preferRelativeResize="0"/>
            <p:nvPr/>
          </p:nvPicPr>
          <p:blipFill rotWithShape="1">
            <a:blip r:embed="rId1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51053" y="2879044"/>
              <a:ext cx="1835314" cy="420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Google Shape;1030;p50"/>
            <p:cNvPicPr preferRelativeResize="0"/>
            <p:nvPr/>
          </p:nvPicPr>
          <p:blipFill rotWithShape="1">
            <a:blip r:embed="rId1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0697" y="3648902"/>
              <a:ext cx="1384607" cy="31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1" name="Google Shape;1031;p50"/>
            <p:cNvPicPr preferRelativeResize="0"/>
            <p:nvPr/>
          </p:nvPicPr>
          <p:blipFill rotWithShape="1">
            <a:blip r:embed="rId1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3391" y="4839256"/>
              <a:ext cx="2060984" cy="519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2" name="Google Shape;1032;p50"/>
            <p:cNvPicPr preferRelativeResize="0"/>
            <p:nvPr/>
          </p:nvPicPr>
          <p:blipFill rotWithShape="1">
            <a:blip r:embed="rId1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3753" y="5411074"/>
              <a:ext cx="2026944" cy="507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Google Shape;1033;p50"/>
            <p:cNvPicPr preferRelativeResize="0"/>
            <p:nvPr/>
          </p:nvPicPr>
          <p:blipFill rotWithShape="1">
            <a:blip r:embed="rId1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13282" y="4382775"/>
              <a:ext cx="2802489" cy="547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4" name="Google Shape;1034;p50"/>
            <p:cNvPicPr preferRelativeResize="0"/>
            <p:nvPr/>
          </p:nvPicPr>
          <p:blipFill rotWithShape="1">
            <a:blip r:embed="rId1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1852" y="4924717"/>
              <a:ext cx="1894926" cy="291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Google Shape;1035;p50" descr="National Science Foundation - Wikipedia"/>
            <p:cNvPicPr preferRelativeResize="0"/>
            <p:nvPr/>
          </p:nvPicPr>
          <p:blipFill rotWithShape="1">
            <a:blip r:embed="rId1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69285" y="3496267"/>
              <a:ext cx="934760" cy="939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6" name="Google Shape;1036;p50"/>
            <p:cNvPicPr preferRelativeResize="0"/>
            <p:nvPr/>
          </p:nvPicPr>
          <p:blipFill rotWithShape="1">
            <a:blip r:embed="rId1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7856" y="1768218"/>
              <a:ext cx="1164191" cy="3598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318;p35">
            <a:extLst>
              <a:ext uri="{FF2B5EF4-FFF2-40B4-BE49-F238E27FC236}">
                <a16:creationId xmlns:a16="http://schemas.microsoft.com/office/drawing/2014/main" id="{5F17B0BF-5F53-CB71-6091-25FD159764D7}"/>
              </a:ext>
            </a:extLst>
          </p:cNvPr>
          <p:cNvSpPr txBox="1">
            <a:spLocks/>
          </p:cNvSpPr>
          <p:nvPr/>
        </p:nvSpPr>
        <p:spPr>
          <a:xfrm>
            <a:off x="11320272" y="635508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5F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5F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5F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5F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5F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5F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5F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5F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5F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225F98"/>
                </a:solidFill>
                <a:effectLst/>
                <a:uLnTx/>
                <a:uFillTx/>
                <a:latin typeface="Georgia"/>
                <a:sym typeface="Georg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19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225F98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77878-3783-855C-40D9-847BCB8DC65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8073" y="2786011"/>
            <a:ext cx="3301637" cy="1459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175928-73D4-2CFC-0E8F-E4CDA993687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0666" y="1520865"/>
            <a:ext cx="2968792" cy="11801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FFA073-44F2-F265-E2D4-395B4B6B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90" y="695431"/>
            <a:ext cx="11176000" cy="519112"/>
          </a:xfrm>
        </p:spPr>
        <p:txBody>
          <a:bodyPr/>
          <a:lstStyle/>
          <a:p>
            <a:r>
              <a:rPr lang="en-US" sz="2800" dirty="0"/>
              <a:t> Acknowledgement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506D13-F8C6-477D-AA24-7560B29C395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1290" y="5369906"/>
            <a:ext cx="2894680" cy="1109817"/>
          </a:xfrm>
          <a:prstGeom prst="rect">
            <a:avLst/>
          </a:prstGeom>
        </p:spPr>
      </p:pic>
      <p:pic>
        <p:nvPicPr>
          <p:cNvPr id="7" name="Picture 2" descr="Laboratory for Physical Sciences">
            <a:extLst>
              <a:ext uri="{FF2B5EF4-FFF2-40B4-BE49-F238E27FC236}">
                <a16:creationId xmlns:a16="http://schemas.microsoft.com/office/drawing/2014/main" id="{0F153D37-0644-0A0B-8D97-DFC7FACDA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10" y="5861519"/>
            <a:ext cx="2894680" cy="42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8B4E474-30CD-F071-ED53-891FB423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56" y="4511671"/>
            <a:ext cx="2894680" cy="64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3E8A-5FFF-4E44-43E0-C3BF0624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Challenges in Scaling Large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DA907-8922-4013-6B5B-71332A1FF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80" y="1434485"/>
            <a:ext cx="5072302" cy="1742778"/>
          </a:xfrm>
        </p:spPr>
        <p:txBody>
          <a:bodyPr/>
          <a:lstStyle/>
          <a:p>
            <a:pPr marL="101600" indent="0" algn="ctr">
              <a:spcAft>
                <a:spcPts val="600"/>
              </a:spcAft>
              <a:buSzPct val="100000"/>
              <a:buNone/>
            </a:pPr>
            <a:r>
              <a:rPr lang="en-US" sz="1400" b="1" dirty="0"/>
              <a:t>GPU Memory Limitations</a:t>
            </a:r>
          </a:p>
          <a:p>
            <a:pPr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en-US" sz="1400" dirty="0"/>
              <a:t>The growth rate of high-bandwidth memory (HBM) per GPU is much slower than the rapid scaling of Large Language Models (LLMs).</a:t>
            </a:r>
          </a:p>
          <a:p>
            <a:pPr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en-US" sz="1400" dirty="0"/>
              <a:t>The growing gap limits batch size scaling and adds distributed training/inference complexity.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219B52-447C-8C82-D0C2-DEBEF06F4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80" y="3221043"/>
            <a:ext cx="4999737" cy="2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99F1828-BBEF-66E5-66E0-069D08C32774}"/>
              </a:ext>
            </a:extLst>
          </p:cNvPr>
          <p:cNvGrpSpPr/>
          <p:nvPr/>
        </p:nvGrpSpPr>
        <p:grpSpPr>
          <a:xfrm>
            <a:off x="6297035" y="3199914"/>
            <a:ext cx="4888646" cy="3110354"/>
            <a:chOff x="6134604" y="3510057"/>
            <a:chExt cx="4696982" cy="28160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23CB633-080E-A585-BAB1-43D21CA2B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134604" y="3510057"/>
              <a:ext cx="4696982" cy="281601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6DDBE3-3AFC-1BF2-21E6-419B401524A1}"/>
                </a:ext>
              </a:extLst>
            </p:cNvPr>
            <p:cNvSpPr txBox="1"/>
            <p:nvPr/>
          </p:nvSpPr>
          <p:spPr>
            <a:xfrm>
              <a:off x="6708565" y="3878316"/>
              <a:ext cx="11705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H100 OPs:Bytes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B5317D-2616-5C52-763E-51672B7B90A5}"/>
                </a:ext>
              </a:extLst>
            </p:cNvPr>
            <p:cNvSpPr txBox="1"/>
            <p:nvPr/>
          </p:nvSpPr>
          <p:spPr>
            <a:xfrm>
              <a:off x="9580179" y="4060157"/>
              <a:ext cx="11176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Memory Bound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E37C5D-7229-B4CE-0FA8-CB0649AC3CA2}"/>
                </a:ext>
              </a:extLst>
            </p:cNvPr>
            <p:cNvSpPr txBox="1"/>
            <p:nvPr/>
          </p:nvSpPr>
          <p:spPr>
            <a:xfrm>
              <a:off x="9547318" y="3849769"/>
              <a:ext cx="11833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Compute Bound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3EEA348-3A34-00DC-B4EB-7DA25EC7B156}"/>
                </a:ext>
              </a:extLst>
            </p:cNvPr>
            <p:cNvGrpSpPr/>
            <p:nvPr/>
          </p:nvGrpSpPr>
          <p:grpSpPr>
            <a:xfrm>
              <a:off x="9760312" y="4923267"/>
              <a:ext cx="982579" cy="454606"/>
              <a:chOff x="9762092" y="4167799"/>
              <a:chExt cx="982579" cy="454606"/>
            </a:xfrm>
          </p:grpSpPr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0F099B48-6523-719B-242C-69AF29867438}"/>
                  </a:ext>
                </a:extLst>
              </p:cNvPr>
              <p:cNvSpPr/>
              <p:nvPr/>
            </p:nvSpPr>
            <p:spPr>
              <a:xfrm>
                <a:off x="9762092" y="4177215"/>
                <a:ext cx="904684" cy="445190"/>
              </a:xfrm>
              <a:prstGeom prst="roundRect">
                <a:avLst/>
              </a:prstGeom>
              <a:solidFill>
                <a:schemeClr val="bg1">
                  <a:alpha val="90000"/>
                </a:schemeClr>
              </a:solidFill>
              <a:ln w="6350">
                <a:solidFill>
                  <a:srgbClr val="D7D7D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34D9FED-BA0C-7791-D285-7B7D2BCCED23}"/>
                  </a:ext>
                </a:extLst>
              </p:cNvPr>
              <p:cNvSpPr/>
              <p:nvPr/>
            </p:nvSpPr>
            <p:spPr>
              <a:xfrm>
                <a:off x="9822843" y="4224695"/>
                <a:ext cx="231792" cy="132430"/>
              </a:xfrm>
              <a:prstGeom prst="rect">
                <a:avLst/>
              </a:prstGeom>
              <a:solidFill>
                <a:srgbClr val="2077B4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8DEBD2-CBA0-8F28-B2AE-0E645B69323F}"/>
                  </a:ext>
                </a:extLst>
              </p:cNvPr>
              <p:cNvSpPr txBox="1"/>
              <p:nvPr/>
            </p:nvSpPr>
            <p:spPr>
              <a:xfrm>
                <a:off x="10020441" y="4167799"/>
                <a:ext cx="6463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Training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D732B4E-0928-F82B-D569-D5D2B614032A}"/>
                  </a:ext>
                </a:extLst>
              </p:cNvPr>
              <p:cNvSpPr/>
              <p:nvPr/>
            </p:nvSpPr>
            <p:spPr>
              <a:xfrm>
                <a:off x="9831813" y="4433080"/>
                <a:ext cx="231792" cy="132430"/>
              </a:xfrm>
              <a:prstGeom prst="rect">
                <a:avLst/>
              </a:prstGeom>
              <a:solidFill>
                <a:srgbClr val="FF7F0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ED6794-957B-2EBE-2296-AF08279EDF7F}"/>
                  </a:ext>
                </a:extLst>
              </p:cNvPr>
              <p:cNvSpPr txBox="1"/>
              <p:nvPr/>
            </p:nvSpPr>
            <p:spPr>
              <a:xfrm>
                <a:off x="10029411" y="4376184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Inference</a:t>
                </a:r>
              </a:p>
            </p:txBody>
          </p:sp>
        </p:grp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0D3520-7C7E-7E0C-B87C-CF9B5B27249B}"/>
              </a:ext>
            </a:extLst>
          </p:cNvPr>
          <p:cNvSpPr txBox="1">
            <a:spLocks/>
          </p:cNvSpPr>
          <p:nvPr/>
        </p:nvSpPr>
        <p:spPr>
          <a:xfrm>
            <a:off x="6132898" y="1434471"/>
            <a:ext cx="5154974" cy="174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indent="0" algn="ctr">
              <a:spcAft>
                <a:spcPts val="600"/>
              </a:spcAft>
              <a:buNone/>
            </a:pPr>
            <a:r>
              <a:rPr lang="en-US" sz="1400" b="1" dirty="0"/>
              <a:t>Arithmetic Intensity Variations</a:t>
            </a:r>
          </a:p>
          <a:p>
            <a:pPr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en-US" sz="1400" dirty="0"/>
              <a:t>LLM models exhibit diverse arithmetic intensities across workloads for training and inference, as well as between the prefill and decode stages of inference.</a:t>
            </a:r>
          </a:p>
          <a:p>
            <a:pPr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en-US" sz="1400" dirty="0"/>
              <a:t>Each workload (or stage) imposes unique demands on compute power and memory bandwidth.</a:t>
            </a:r>
            <a:endParaRPr lang="en-US" sz="16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20AF3F9-E949-F8D1-29DE-0A1BB6E4A02C}"/>
              </a:ext>
            </a:extLst>
          </p:cNvPr>
          <p:cNvSpPr/>
          <p:nvPr/>
        </p:nvSpPr>
        <p:spPr>
          <a:xfrm>
            <a:off x="749080" y="1407522"/>
            <a:ext cx="5072303" cy="4817277"/>
          </a:xfrm>
          <a:prstGeom prst="roundRect">
            <a:avLst>
              <a:gd name="adj" fmla="val 6812"/>
            </a:avLst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8FCF8C4-33D3-8542-A8C4-9F505C92A004}"/>
              </a:ext>
            </a:extLst>
          </p:cNvPr>
          <p:cNvSpPr/>
          <p:nvPr/>
        </p:nvSpPr>
        <p:spPr>
          <a:xfrm>
            <a:off x="6215569" y="1401293"/>
            <a:ext cx="5072303" cy="4817277"/>
          </a:xfrm>
          <a:prstGeom prst="roundRect">
            <a:avLst>
              <a:gd name="adj" fmla="val 6812"/>
            </a:avLst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707D43-2D57-8D87-904B-4533367AEFFD}"/>
                  </a:ext>
                </a:extLst>
              </p:cNvPr>
              <p:cNvSpPr txBox="1"/>
              <p:nvPr/>
            </p:nvSpPr>
            <p:spPr>
              <a:xfrm>
                <a:off x="4944942" y="4238658"/>
                <a:ext cx="666144" cy="157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0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1000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1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1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1000" b="1" dirty="0"/>
                  <a:t> Gap</a:t>
                </a:r>
                <a:r>
                  <a:rPr lang="zh-CN" altLang="en-US" sz="1000" b="1" dirty="0"/>
                  <a:t> </a:t>
                </a:r>
                <a:endParaRPr lang="en-US" sz="1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707D43-2D57-8D87-904B-4533367AE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942" y="4238658"/>
                <a:ext cx="666144" cy="157351"/>
              </a:xfrm>
              <a:prstGeom prst="rect">
                <a:avLst/>
              </a:prstGeom>
              <a:blipFill>
                <a:blip r:embed="rId5"/>
                <a:stretch>
                  <a:fillRect l="-7547" t="-21429" r="-56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B8165D-B95B-DA70-693C-72FE3AD8BD4C}"/>
              </a:ext>
            </a:extLst>
          </p:cNvPr>
          <p:cNvCxnSpPr/>
          <p:nvPr/>
        </p:nvCxnSpPr>
        <p:spPr>
          <a:xfrm>
            <a:off x="4911811" y="3742643"/>
            <a:ext cx="0" cy="1041454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794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0F0AC-11A4-BA01-AA18-153A68716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0295DF21-4E93-D9C0-F773-2D49EDB78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20712"/>
            <a:ext cx="10662910" cy="519112"/>
          </a:xfrm>
        </p:spPr>
        <p:txBody>
          <a:bodyPr/>
          <a:lstStyle/>
          <a:p>
            <a:r>
              <a:rPr lang="en-US" dirty="0"/>
              <a:t>Current Compute &amp; Memory Pooling Architecture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DCBBF85-BA1C-5245-C2AA-024256DA0BCC}"/>
              </a:ext>
            </a:extLst>
          </p:cNvPr>
          <p:cNvSpPr txBox="1"/>
          <p:nvPr/>
        </p:nvSpPr>
        <p:spPr>
          <a:xfrm>
            <a:off x="1247846" y="4065620"/>
            <a:ext cx="941860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en-US" b="1" dirty="0"/>
              <a:t>HBMs are placed around the periphery of the compute die using short-reach electrical I/Os. </a:t>
            </a:r>
          </a:p>
          <a:p>
            <a:pPr marL="458787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HBM’s wide I/O and high pin count requires short electrical traces, restricting it to areas near the compute die. </a:t>
            </a:r>
          </a:p>
          <a:p>
            <a:pPr marL="458787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Compute die's periphery length restricts the number of HBMs that can be integrated locally.</a:t>
            </a:r>
          </a:p>
          <a:p>
            <a:pPr marL="458787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Limited memory capacity scaling.</a:t>
            </a:r>
          </a:p>
          <a:p>
            <a:endParaRPr lang="en-US" dirty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en-US" b="1" dirty="0"/>
              <a:t>Memory Pooling: compute pool connects to memory pool via a high-speed electrical interconnect.</a:t>
            </a:r>
          </a:p>
          <a:p>
            <a:pPr marL="458787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Local HBMs serve as high-bandwidth memory suppliers (lower capacity).</a:t>
            </a:r>
          </a:p>
          <a:p>
            <a:pPr marL="458787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Remote memory units (e.g., DDR, GDDR) act as capacity expanders via an electrically interconnected fabric.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D95D0F-7F3E-4EAF-B3DD-A7D49E4D4A14}"/>
              </a:ext>
            </a:extLst>
          </p:cNvPr>
          <p:cNvSpPr/>
          <p:nvPr/>
        </p:nvSpPr>
        <p:spPr>
          <a:xfrm>
            <a:off x="1594569" y="2192887"/>
            <a:ext cx="2497763" cy="1090351"/>
          </a:xfrm>
          <a:prstGeom prst="rect">
            <a:avLst/>
          </a:prstGeom>
          <a:solidFill>
            <a:srgbClr val="76BA0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SOTA GPU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A0073F-13B6-96BF-D347-E4900866400B}"/>
              </a:ext>
            </a:extLst>
          </p:cNvPr>
          <p:cNvSpPr/>
          <p:nvPr/>
        </p:nvSpPr>
        <p:spPr>
          <a:xfrm>
            <a:off x="1580428" y="1793063"/>
            <a:ext cx="767789" cy="368923"/>
          </a:xfrm>
          <a:prstGeom prst="rect">
            <a:avLst/>
          </a:prstGeom>
          <a:solidFill>
            <a:srgbClr val="0176BA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HBM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F0BEF-F19D-6812-862E-044A6255948D}"/>
              </a:ext>
            </a:extLst>
          </p:cNvPr>
          <p:cNvSpPr/>
          <p:nvPr/>
        </p:nvSpPr>
        <p:spPr>
          <a:xfrm>
            <a:off x="2433163" y="1793062"/>
            <a:ext cx="767789" cy="368923"/>
          </a:xfrm>
          <a:prstGeom prst="rect">
            <a:avLst/>
          </a:prstGeom>
          <a:solidFill>
            <a:srgbClr val="0176BA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HBM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FE6245-9671-71FE-3162-BBA9ECFDECAE}"/>
              </a:ext>
            </a:extLst>
          </p:cNvPr>
          <p:cNvSpPr/>
          <p:nvPr/>
        </p:nvSpPr>
        <p:spPr>
          <a:xfrm>
            <a:off x="3310403" y="1793061"/>
            <a:ext cx="767789" cy="368923"/>
          </a:xfrm>
          <a:prstGeom prst="rect">
            <a:avLst/>
          </a:prstGeom>
          <a:solidFill>
            <a:srgbClr val="0176BA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HBM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B057E4-6913-11BF-DA12-E9BE19D3504F}"/>
              </a:ext>
            </a:extLst>
          </p:cNvPr>
          <p:cNvSpPr/>
          <p:nvPr/>
        </p:nvSpPr>
        <p:spPr>
          <a:xfrm>
            <a:off x="1580428" y="3326623"/>
            <a:ext cx="767789" cy="368923"/>
          </a:xfrm>
          <a:prstGeom prst="rect">
            <a:avLst/>
          </a:prstGeom>
          <a:solidFill>
            <a:srgbClr val="0176BA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HBM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8572C3-CFDC-6D7F-3CB4-5312F758834D}"/>
              </a:ext>
            </a:extLst>
          </p:cNvPr>
          <p:cNvSpPr/>
          <p:nvPr/>
        </p:nvSpPr>
        <p:spPr>
          <a:xfrm>
            <a:off x="2433163" y="3326623"/>
            <a:ext cx="767789" cy="368923"/>
          </a:xfrm>
          <a:prstGeom prst="rect">
            <a:avLst/>
          </a:prstGeom>
          <a:solidFill>
            <a:srgbClr val="0176BA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HBM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F25D6-D7CD-4E94-CEBE-9E862D6C6168}"/>
              </a:ext>
            </a:extLst>
          </p:cNvPr>
          <p:cNvSpPr/>
          <p:nvPr/>
        </p:nvSpPr>
        <p:spPr>
          <a:xfrm>
            <a:off x="3310403" y="3326623"/>
            <a:ext cx="767789" cy="368923"/>
          </a:xfrm>
          <a:prstGeom prst="rect">
            <a:avLst/>
          </a:prstGeom>
          <a:solidFill>
            <a:srgbClr val="0176BA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HBM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CDCF9B-8E23-8742-894C-1014506841EE}"/>
              </a:ext>
            </a:extLst>
          </p:cNvPr>
          <p:cNvSpPr/>
          <p:nvPr/>
        </p:nvSpPr>
        <p:spPr>
          <a:xfrm rot="16200000">
            <a:off x="3673343" y="2648150"/>
            <a:ext cx="1090351" cy="196531"/>
          </a:xfrm>
          <a:prstGeom prst="rect">
            <a:avLst/>
          </a:prstGeom>
          <a:solidFill>
            <a:srgbClr val="1ABA0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n w="0">
                  <a:noFill/>
                </a:ln>
                <a:solidFill>
                  <a:schemeClr val="bg1"/>
                </a:solidFill>
              </a:rPr>
              <a:t>Electrical I/O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C5F950-752D-3140-2E98-FF17DD163090}"/>
              </a:ext>
            </a:extLst>
          </p:cNvPr>
          <p:cNvSpPr/>
          <p:nvPr/>
        </p:nvSpPr>
        <p:spPr>
          <a:xfrm rot="16200000" flipH="1">
            <a:off x="905755" y="2648148"/>
            <a:ext cx="1090351" cy="1965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>
                  <a:noFill/>
                </a:ln>
                <a:solidFill>
                  <a:schemeClr val="tx1"/>
                </a:solidFill>
              </a:rPr>
              <a:t>PCIe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124C0EB-399A-0D4D-6C3A-63E120F89E49}"/>
              </a:ext>
            </a:extLst>
          </p:cNvPr>
          <p:cNvSpPr/>
          <p:nvPr/>
        </p:nvSpPr>
        <p:spPr>
          <a:xfrm>
            <a:off x="1275336" y="1727178"/>
            <a:ext cx="3103666" cy="2038470"/>
          </a:xfrm>
          <a:prstGeom prst="roundRect">
            <a:avLst>
              <a:gd name="adj" fmla="val 6812"/>
            </a:avLst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9BC0135-4DF7-38CE-F819-1EE1F6B8A755}"/>
              </a:ext>
            </a:extLst>
          </p:cNvPr>
          <p:cNvSpPr txBox="1"/>
          <p:nvPr/>
        </p:nvSpPr>
        <p:spPr>
          <a:xfrm>
            <a:off x="1535790" y="1414365"/>
            <a:ext cx="2582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SoTA Compute Architecture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C8E8C99F-B494-3D4B-9533-C9BF4A85DF03}"/>
              </a:ext>
            </a:extLst>
          </p:cNvPr>
          <p:cNvGrpSpPr/>
          <p:nvPr/>
        </p:nvGrpSpPr>
        <p:grpSpPr>
          <a:xfrm>
            <a:off x="4723156" y="1415931"/>
            <a:ext cx="5788952" cy="2349717"/>
            <a:chOff x="4632416" y="1415931"/>
            <a:chExt cx="5788952" cy="2349717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1A78DB40-CE6D-D560-67D6-7AEA464B3207}"/>
                </a:ext>
              </a:extLst>
            </p:cNvPr>
            <p:cNvGrpSpPr/>
            <p:nvPr/>
          </p:nvGrpSpPr>
          <p:grpSpPr>
            <a:xfrm>
              <a:off x="4632416" y="1690800"/>
              <a:ext cx="5788952" cy="2074848"/>
              <a:chOff x="4632416" y="1579117"/>
              <a:chExt cx="5788952" cy="2074848"/>
            </a:xfrm>
          </p:grpSpPr>
          <p:sp>
            <p:nvSpPr>
              <p:cNvPr id="269" name="Rounded Rectangle 268">
                <a:extLst>
                  <a:ext uri="{FF2B5EF4-FFF2-40B4-BE49-F238E27FC236}">
                    <a16:creationId xmlns:a16="http://schemas.microsoft.com/office/drawing/2014/main" id="{69147892-2963-2F7F-0052-3514DB77E3B3}"/>
                  </a:ext>
                </a:extLst>
              </p:cNvPr>
              <p:cNvSpPr/>
              <p:nvPr/>
            </p:nvSpPr>
            <p:spPr>
              <a:xfrm>
                <a:off x="4632416" y="1615495"/>
                <a:ext cx="5788952" cy="2038470"/>
              </a:xfrm>
              <a:prstGeom prst="roundRect">
                <a:avLst>
                  <a:gd name="adj" fmla="val 6812"/>
                </a:avLst>
              </a:prstGeom>
              <a:noFill/>
              <a:ln w="1270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8C0A98E1-FAB3-91D3-B564-D5BD1F27CC05}"/>
                  </a:ext>
                </a:extLst>
              </p:cNvPr>
              <p:cNvSpPr txBox="1"/>
              <p:nvPr/>
            </p:nvSpPr>
            <p:spPr>
              <a:xfrm>
                <a:off x="5037857" y="1579117"/>
                <a:ext cx="13981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Compute Pool</a:t>
                </a:r>
              </a:p>
            </p:txBody>
          </p:sp>
          <p:sp>
            <p:nvSpPr>
              <p:cNvPr id="195" name="Rounded Rectangle 194">
                <a:extLst>
                  <a:ext uri="{FF2B5EF4-FFF2-40B4-BE49-F238E27FC236}">
                    <a16:creationId xmlns:a16="http://schemas.microsoft.com/office/drawing/2014/main" id="{EFEB74CE-8F3E-8A09-302B-A5C9AE188093}"/>
                  </a:ext>
                </a:extLst>
              </p:cNvPr>
              <p:cNvSpPr/>
              <p:nvPr/>
            </p:nvSpPr>
            <p:spPr>
              <a:xfrm rot="16200000">
                <a:off x="6822759" y="2471618"/>
                <a:ext cx="1740880" cy="440702"/>
              </a:xfrm>
              <a:prstGeom prst="roundRect">
                <a:avLst/>
              </a:prstGeom>
              <a:solidFill>
                <a:srgbClr val="1ABA0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ln w="0">
                      <a:noFill/>
                    </a:ln>
                    <a:solidFill>
                      <a:schemeClr val="bg1"/>
                    </a:solidFill>
                  </a:rPr>
                  <a:t>Electrical Interconnect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F3E5F9B-402C-9EAD-6628-C7AA763DFDAA}"/>
                  </a:ext>
                </a:extLst>
              </p:cNvPr>
              <p:cNvSpPr/>
              <p:nvPr/>
            </p:nvSpPr>
            <p:spPr>
              <a:xfrm rot="5400000">
                <a:off x="4941089" y="1635031"/>
                <a:ext cx="1706293" cy="2148467"/>
              </a:xfrm>
              <a:prstGeom prst="roundRect">
                <a:avLst>
                  <a:gd name="adj" fmla="val 4143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D8BB7BD-8C3A-88D3-7AED-06E7F65EC298}"/>
                  </a:ext>
                </a:extLst>
              </p:cNvPr>
              <p:cNvGrpSpPr/>
              <p:nvPr/>
            </p:nvGrpSpPr>
            <p:grpSpPr>
              <a:xfrm>
                <a:off x="8520450" y="1859284"/>
                <a:ext cx="1740538" cy="1697427"/>
                <a:chOff x="7127705" y="1733006"/>
                <a:chExt cx="1727751" cy="1853453"/>
              </a:xfrm>
            </p:grpSpPr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5DB9BAAA-A1C8-72E2-73DC-D2E7C956ECD2}"/>
                    </a:ext>
                  </a:extLst>
                </p:cNvPr>
                <p:cNvSpPr/>
                <p:nvPr/>
              </p:nvSpPr>
              <p:spPr>
                <a:xfrm rot="5400000">
                  <a:off x="7064854" y="1795857"/>
                  <a:ext cx="1853453" cy="1727751"/>
                </a:xfrm>
                <a:prstGeom prst="roundRect">
                  <a:avLst>
                    <a:gd name="adj" fmla="val 4143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C3A11942-1F68-D10B-CBCC-DC79F0FE9D2E}"/>
                    </a:ext>
                  </a:extLst>
                </p:cNvPr>
                <p:cNvSpPr/>
                <p:nvPr/>
              </p:nvSpPr>
              <p:spPr>
                <a:xfrm>
                  <a:off x="7218942" y="1859909"/>
                  <a:ext cx="729302" cy="287037"/>
                </a:xfrm>
                <a:prstGeom prst="rect">
                  <a:avLst/>
                </a:prstGeom>
                <a:solidFill>
                  <a:srgbClr val="2077B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</a:rPr>
                    <a:t>Mem</a:t>
                  </a:r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BF207019-C565-D456-E12F-FA68ECFD5C0C}"/>
                    </a:ext>
                  </a:extLst>
                </p:cNvPr>
                <p:cNvSpPr/>
                <p:nvPr/>
              </p:nvSpPr>
              <p:spPr>
                <a:xfrm>
                  <a:off x="7218942" y="2301681"/>
                  <a:ext cx="729302" cy="287037"/>
                </a:xfrm>
                <a:prstGeom prst="rect">
                  <a:avLst/>
                </a:prstGeom>
                <a:solidFill>
                  <a:srgbClr val="2077B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</a:rPr>
                    <a:t>Mem</a:t>
                  </a: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2BFBB1F1-AD54-321A-6005-042E3231D2BC}"/>
                    </a:ext>
                  </a:extLst>
                </p:cNvPr>
                <p:cNvSpPr/>
                <p:nvPr/>
              </p:nvSpPr>
              <p:spPr>
                <a:xfrm>
                  <a:off x="7218942" y="3185224"/>
                  <a:ext cx="729302" cy="287037"/>
                </a:xfrm>
                <a:prstGeom prst="rect">
                  <a:avLst/>
                </a:prstGeom>
                <a:solidFill>
                  <a:srgbClr val="2077B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</a:rPr>
                    <a:t>Mem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CB44BD1-C6F3-6423-6BE0-10563C473886}"/>
                    </a:ext>
                  </a:extLst>
                </p:cNvPr>
                <p:cNvSpPr/>
                <p:nvPr/>
              </p:nvSpPr>
              <p:spPr>
                <a:xfrm>
                  <a:off x="7218942" y="2743453"/>
                  <a:ext cx="729302" cy="287037"/>
                </a:xfrm>
                <a:prstGeom prst="rect">
                  <a:avLst/>
                </a:prstGeom>
                <a:solidFill>
                  <a:srgbClr val="2077B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</a:rPr>
                    <a:t>Mem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1B507FA-D2B9-7BA5-44D5-F9B87E76FFC3}"/>
                    </a:ext>
                  </a:extLst>
                </p:cNvPr>
                <p:cNvSpPr/>
                <p:nvPr/>
              </p:nvSpPr>
              <p:spPr>
                <a:xfrm>
                  <a:off x="8035011" y="1851981"/>
                  <a:ext cx="729302" cy="287037"/>
                </a:xfrm>
                <a:prstGeom prst="rect">
                  <a:avLst/>
                </a:prstGeom>
                <a:solidFill>
                  <a:srgbClr val="2077B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</a:rPr>
                    <a:t>Mem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6711EE3-DD20-6200-35BB-8EDDC4070E34}"/>
                    </a:ext>
                  </a:extLst>
                </p:cNvPr>
                <p:cNvSpPr/>
                <p:nvPr/>
              </p:nvSpPr>
              <p:spPr>
                <a:xfrm>
                  <a:off x="8035011" y="2293753"/>
                  <a:ext cx="729302" cy="287037"/>
                </a:xfrm>
                <a:prstGeom prst="rect">
                  <a:avLst/>
                </a:prstGeom>
                <a:solidFill>
                  <a:srgbClr val="2077B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</a:rPr>
                    <a:t>Mem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6F101C6-6B99-FF93-9D34-57F4A2B01E4D}"/>
                    </a:ext>
                  </a:extLst>
                </p:cNvPr>
                <p:cNvSpPr/>
                <p:nvPr/>
              </p:nvSpPr>
              <p:spPr>
                <a:xfrm>
                  <a:off x="8035011" y="3177296"/>
                  <a:ext cx="729302" cy="287037"/>
                </a:xfrm>
                <a:prstGeom prst="rect">
                  <a:avLst/>
                </a:prstGeom>
                <a:solidFill>
                  <a:srgbClr val="2077B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</a:rPr>
                    <a:t>Mem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A0281C8-CD87-BBE3-FFD5-FF01F15D64F8}"/>
                    </a:ext>
                  </a:extLst>
                </p:cNvPr>
                <p:cNvSpPr/>
                <p:nvPr/>
              </p:nvSpPr>
              <p:spPr>
                <a:xfrm>
                  <a:off x="8035011" y="2735525"/>
                  <a:ext cx="729302" cy="287037"/>
                </a:xfrm>
                <a:prstGeom prst="rect">
                  <a:avLst/>
                </a:prstGeom>
                <a:solidFill>
                  <a:srgbClr val="2077B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</a:rPr>
                    <a:t>Mem</a:t>
                  </a: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69F177-816C-702D-43CC-1DC9056FC6A1}"/>
                  </a:ext>
                </a:extLst>
              </p:cNvPr>
              <p:cNvSpPr txBox="1"/>
              <p:nvPr/>
            </p:nvSpPr>
            <p:spPr>
              <a:xfrm>
                <a:off x="8662957" y="1579117"/>
                <a:ext cx="13099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Memory Pool</a:t>
                </a:r>
              </a:p>
            </p:txBody>
          </p:sp>
          <p:sp>
            <p:nvSpPr>
              <p:cNvPr id="58" name="Up-Down Arrow 57">
                <a:extLst>
                  <a:ext uri="{FF2B5EF4-FFF2-40B4-BE49-F238E27FC236}">
                    <a16:creationId xmlns:a16="http://schemas.microsoft.com/office/drawing/2014/main" id="{9EB9AAC9-952B-F0FF-8082-F13E811E81B3}"/>
                  </a:ext>
                </a:extLst>
              </p:cNvPr>
              <p:cNvSpPr/>
              <p:nvPr/>
            </p:nvSpPr>
            <p:spPr>
              <a:xfrm rot="16200000">
                <a:off x="7091464" y="1955642"/>
                <a:ext cx="156562" cy="565471"/>
              </a:xfrm>
              <a:prstGeom prst="upDownArrow">
                <a:avLst/>
              </a:prstGeom>
              <a:solidFill>
                <a:srgbClr val="1ABA0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Up-Down Arrow 58">
                <a:extLst>
                  <a:ext uri="{FF2B5EF4-FFF2-40B4-BE49-F238E27FC236}">
                    <a16:creationId xmlns:a16="http://schemas.microsoft.com/office/drawing/2014/main" id="{9D6B7908-BD01-54ED-0D80-2C9068DD2E37}"/>
                  </a:ext>
                </a:extLst>
              </p:cNvPr>
              <p:cNvSpPr/>
              <p:nvPr/>
            </p:nvSpPr>
            <p:spPr>
              <a:xfrm rot="16200000">
                <a:off x="7091464" y="2445221"/>
                <a:ext cx="156562" cy="565471"/>
              </a:xfrm>
              <a:prstGeom prst="upDownArrow">
                <a:avLst/>
              </a:prstGeom>
              <a:solidFill>
                <a:srgbClr val="1ABA0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Up-Down Arrow 66">
                <a:extLst>
                  <a:ext uri="{FF2B5EF4-FFF2-40B4-BE49-F238E27FC236}">
                    <a16:creationId xmlns:a16="http://schemas.microsoft.com/office/drawing/2014/main" id="{EC19DC45-4B94-7353-7618-487F5CC8FA6C}"/>
                  </a:ext>
                </a:extLst>
              </p:cNvPr>
              <p:cNvSpPr/>
              <p:nvPr/>
            </p:nvSpPr>
            <p:spPr>
              <a:xfrm rot="16200000">
                <a:off x="7091464" y="2934800"/>
                <a:ext cx="156562" cy="565471"/>
              </a:xfrm>
              <a:prstGeom prst="upDownArrow">
                <a:avLst/>
              </a:prstGeom>
              <a:solidFill>
                <a:srgbClr val="1ABA0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Up-Down Arrow 107">
                <a:extLst>
                  <a:ext uri="{FF2B5EF4-FFF2-40B4-BE49-F238E27FC236}">
                    <a16:creationId xmlns:a16="http://schemas.microsoft.com/office/drawing/2014/main" id="{BE114964-ACF9-D971-B463-57AE2F9DA77B}"/>
                  </a:ext>
                </a:extLst>
              </p:cNvPr>
              <p:cNvSpPr/>
              <p:nvPr/>
            </p:nvSpPr>
            <p:spPr>
              <a:xfrm rot="16200000">
                <a:off x="8132050" y="1955641"/>
                <a:ext cx="156562" cy="565471"/>
              </a:xfrm>
              <a:prstGeom prst="upDownArrow">
                <a:avLst/>
              </a:prstGeom>
              <a:solidFill>
                <a:srgbClr val="1ABA0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Up-Down Arrow 108">
                <a:extLst>
                  <a:ext uri="{FF2B5EF4-FFF2-40B4-BE49-F238E27FC236}">
                    <a16:creationId xmlns:a16="http://schemas.microsoft.com/office/drawing/2014/main" id="{1B037859-3241-6BD5-F2A5-B1EB3F87FE89}"/>
                  </a:ext>
                </a:extLst>
              </p:cNvPr>
              <p:cNvSpPr/>
              <p:nvPr/>
            </p:nvSpPr>
            <p:spPr>
              <a:xfrm rot="16200000">
                <a:off x="8132050" y="2445220"/>
                <a:ext cx="156562" cy="565471"/>
              </a:xfrm>
              <a:prstGeom prst="upDownArrow">
                <a:avLst/>
              </a:prstGeom>
              <a:solidFill>
                <a:srgbClr val="1ABA0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Up-Down Arrow 109">
                <a:extLst>
                  <a:ext uri="{FF2B5EF4-FFF2-40B4-BE49-F238E27FC236}">
                    <a16:creationId xmlns:a16="http://schemas.microsoft.com/office/drawing/2014/main" id="{587B23FE-768F-EDA0-EA15-ACF91B063144}"/>
                  </a:ext>
                </a:extLst>
              </p:cNvPr>
              <p:cNvSpPr/>
              <p:nvPr/>
            </p:nvSpPr>
            <p:spPr>
              <a:xfrm rot="16200000">
                <a:off x="8132050" y="2934799"/>
                <a:ext cx="156562" cy="565471"/>
              </a:xfrm>
              <a:prstGeom prst="upDownArrow">
                <a:avLst/>
              </a:prstGeom>
              <a:solidFill>
                <a:srgbClr val="1ABA0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67D33438-ACDB-1411-20AB-3BB6B1F5CA40}"/>
                  </a:ext>
                </a:extLst>
              </p:cNvPr>
              <p:cNvGrpSpPr/>
              <p:nvPr/>
            </p:nvGrpSpPr>
            <p:grpSpPr>
              <a:xfrm>
                <a:off x="4766557" y="1968523"/>
                <a:ext cx="1006465" cy="652203"/>
                <a:chOff x="8634565" y="3631838"/>
                <a:chExt cx="1375434" cy="891301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67C6850A-A432-D7E9-DF08-C6540DFB3FFF}"/>
                    </a:ext>
                  </a:extLst>
                </p:cNvPr>
                <p:cNvSpPr/>
                <p:nvPr/>
              </p:nvSpPr>
              <p:spPr>
                <a:xfrm>
                  <a:off x="8748580" y="3828498"/>
                  <a:ext cx="1145060" cy="499854"/>
                </a:xfrm>
                <a:prstGeom prst="rect">
                  <a:avLst/>
                </a:prstGeom>
                <a:solidFill>
                  <a:srgbClr val="76BA0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</a:rPr>
                    <a:t>GPU 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ACF438E3-68D4-9ED0-6616-E8110FB091AB}"/>
                    </a:ext>
                  </a:extLst>
                </p:cNvPr>
                <p:cNvSpPr/>
                <p:nvPr/>
              </p:nvSpPr>
              <p:spPr>
                <a:xfrm>
                  <a:off x="8748580" y="3631838"/>
                  <a:ext cx="351981" cy="169128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FC8F897-463A-8314-E391-F9D8B5014D70}"/>
                    </a:ext>
                  </a:extLst>
                </p:cNvPr>
                <p:cNvSpPr/>
                <p:nvPr/>
              </p:nvSpPr>
              <p:spPr>
                <a:xfrm>
                  <a:off x="9139503" y="3631839"/>
                  <a:ext cx="351981" cy="169126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1C43404-BFC2-2D1E-1E51-CF899562A4DE}"/>
                    </a:ext>
                  </a:extLst>
                </p:cNvPr>
                <p:cNvSpPr/>
                <p:nvPr/>
              </p:nvSpPr>
              <p:spPr>
                <a:xfrm>
                  <a:off x="9541659" y="3631839"/>
                  <a:ext cx="351981" cy="169126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C9AF813-3CB9-02DA-0429-7608E6DB94F8}"/>
                    </a:ext>
                  </a:extLst>
                </p:cNvPr>
                <p:cNvSpPr/>
                <p:nvPr/>
              </p:nvSpPr>
              <p:spPr>
                <a:xfrm>
                  <a:off x="8748580" y="4354012"/>
                  <a:ext cx="351981" cy="169127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6A70D31D-1DF6-75F3-5107-49B9EE6B8301}"/>
                    </a:ext>
                  </a:extLst>
                </p:cNvPr>
                <p:cNvSpPr/>
                <p:nvPr/>
              </p:nvSpPr>
              <p:spPr>
                <a:xfrm>
                  <a:off x="9139503" y="4354012"/>
                  <a:ext cx="351981" cy="169127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B70765E-058F-5603-D966-E4B85A501483}"/>
                    </a:ext>
                  </a:extLst>
                </p:cNvPr>
                <p:cNvSpPr/>
                <p:nvPr/>
              </p:nvSpPr>
              <p:spPr>
                <a:xfrm>
                  <a:off x="9541659" y="4354011"/>
                  <a:ext cx="351981" cy="169127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129CD39D-F851-70DF-6719-9EECBC5B4D69}"/>
                    </a:ext>
                  </a:extLst>
                </p:cNvPr>
                <p:cNvSpPr/>
                <p:nvPr/>
              </p:nvSpPr>
              <p:spPr>
                <a:xfrm rot="16200000">
                  <a:off x="9715024" y="4033378"/>
                  <a:ext cx="499854" cy="90097"/>
                </a:xfrm>
                <a:prstGeom prst="rect">
                  <a:avLst/>
                </a:prstGeom>
                <a:solidFill>
                  <a:srgbClr val="1ABA0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 w="0">
                      <a:noFill/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9946FABE-D6C6-ADF4-50EE-8AAEC9923EC2}"/>
                    </a:ext>
                  </a:extLst>
                </p:cNvPr>
                <p:cNvSpPr/>
                <p:nvPr/>
              </p:nvSpPr>
              <p:spPr>
                <a:xfrm rot="16200000" flipH="1">
                  <a:off x="8429687" y="4033377"/>
                  <a:ext cx="499854" cy="90097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b="1" dirty="0">
                    <a:ln w="0"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60349B50-146E-BF9D-CCE0-60F01E1851C7}"/>
                  </a:ext>
                </a:extLst>
              </p:cNvPr>
              <p:cNvGrpSpPr/>
              <p:nvPr/>
            </p:nvGrpSpPr>
            <p:grpSpPr>
              <a:xfrm>
                <a:off x="5812990" y="1968524"/>
                <a:ext cx="1006465" cy="652204"/>
                <a:chOff x="8634565" y="3631837"/>
                <a:chExt cx="1375434" cy="891302"/>
              </a:xfrm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4268CFBC-B73C-E77E-06FE-D4071E9D39FD}"/>
                    </a:ext>
                  </a:extLst>
                </p:cNvPr>
                <p:cNvSpPr/>
                <p:nvPr/>
              </p:nvSpPr>
              <p:spPr>
                <a:xfrm>
                  <a:off x="8748580" y="3828498"/>
                  <a:ext cx="1145060" cy="499854"/>
                </a:xfrm>
                <a:prstGeom prst="rect">
                  <a:avLst/>
                </a:prstGeom>
                <a:solidFill>
                  <a:srgbClr val="76BA0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</a:rPr>
                    <a:t>GPU</a:t>
                  </a:r>
                  <a:r>
                    <a:rPr lang="en-US" sz="900" b="1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809695CB-0926-89DA-E0EF-8AE6F3AEE427}"/>
                    </a:ext>
                  </a:extLst>
                </p:cNvPr>
                <p:cNvSpPr/>
                <p:nvPr/>
              </p:nvSpPr>
              <p:spPr>
                <a:xfrm>
                  <a:off x="8748580" y="3631838"/>
                  <a:ext cx="351981" cy="169126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35BE68ED-B15C-F113-214D-9F8B55FE780F}"/>
                    </a:ext>
                  </a:extLst>
                </p:cNvPr>
                <p:cNvSpPr/>
                <p:nvPr/>
              </p:nvSpPr>
              <p:spPr>
                <a:xfrm>
                  <a:off x="9139503" y="3631837"/>
                  <a:ext cx="351981" cy="169128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87E4046B-8D45-4324-0F53-4BD7AA31F830}"/>
                    </a:ext>
                  </a:extLst>
                </p:cNvPr>
                <p:cNvSpPr/>
                <p:nvPr/>
              </p:nvSpPr>
              <p:spPr>
                <a:xfrm>
                  <a:off x="9541659" y="3631837"/>
                  <a:ext cx="351981" cy="169126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FD3A6F19-02EB-25F5-97E0-97812A1C84D0}"/>
                    </a:ext>
                  </a:extLst>
                </p:cNvPr>
                <p:cNvSpPr/>
                <p:nvPr/>
              </p:nvSpPr>
              <p:spPr>
                <a:xfrm>
                  <a:off x="8748580" y="4354012"/>
                  <a:ext cx="351981" cy="169127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D2E15EF0-2632-40C9-372F-96AE14BEB908}"/>
                    </a:ext>
                  </a:extLst>
                </p:cNvPr>
                <p:cNvSpPr/>
                <p:nvPr/>
              </p:nvSpPr>
              <p:spPr>
                <a:xfrm>
                  <a:off x="9139503" y="4354012"/>
                  <a:ext cx="351981" cy="169127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40F5B99C-4376-0A32-2526-A54B827CB16C}"/>
                    </a:ext>
                  </a:extLst>
                </p:cNvPr>
                <p:cNvSpPr/>
                <p:nvPr/>
              </p:nvSpPr>
              <p:spPr>
                <a:xfrm>
                  <a:off x="9541659" y="4354011"/>
                  <a:ext cx="351981" cy="169127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A93CE79C-D02C-F802-87A8-05BE9548696D}"/>
                    </a:ext>
                  </a:extLst>
                </p:cNvPr>
                <p:cNvSpPr/>
                <p:nvPr/>
              </p:nvSpPr>
              <p:spPr>
                <a:xfrm rot="16200000">
                  <a:off x="9715024" y="4033378"/>
                  <a:ext cx="499854" cy="90097"/>
                </a:xfrm>
                <a:prstGeom prst="rect">
                  <a:avLst/>
                </a:prstGeom>
                <a:solidFill>
                  <a:srgbClr val="1ABA0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 w="0">
                      <a:noFill/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7646D45A-3D6F-468A-62B2-0E481475BC62}"/>
                    </a:ext>
                  </a:extLst>
                </p:cNvPr>
                <p:cNvSpPr/>
                <p:nvPr/>
              </p:nvSpPr>
              <p:spPr>
                <a:xfrm rot="16200000" flipH="1">
                  <a:off x="8429687" y="4033377"/>
                  <a:ext cx="499854" cy="90097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b="1" dirty="0">
                    <a:ln w="0"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DB129FFF-80D1-8AE6-53B1-25908D308FD1}"/>
                  </a:ext>
                </a:extLst>
              </p:cNvPr>
              <p:cNvGrpSpPr/>
              <p:nvPr/>
            </p:nvGrpSpPr>
            <p:grpSpPr>
              <a:xfrm>
                <a:off x="4764618" y="2769817"/>
                <a:ext cx="1006465" cy="672339"/>
                <a:chOff x="8634565" y="3622299"/>
                <a:chExt cx="1375434" cy="918818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63954A20-D40F-A523-5C31-ACD3248DAD7B}"/>
                    </a:ext>
                  </a:extLst>
                </p:cNvPr>
                <p:cNvSpPr/>
                <p:nvPr/>
              </p:nvSpPr>
              <p:spPr>
                <a:xfrm>
                  <a:off x="8748580" y="3828498"/>
                  <a:ext cx="1145060" cy="499854"/>
                </a:xfrm>
                <a:prstGeom prst="rect">
                  <a:avLst/>
                </a:prstGeom>
                <a:solidFill>
                  <a:srgbClr val="76BA0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</a:rPr>
                    <a:t>GPU</a:t>
                  </a:r>
                  <a:r>
                    <a:rPr lang="en-US" sz="900" b="1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A7F456D5-2FBD-A3B1-D418-F3179EB83963}"/>
                    </a:ext>
                  </a:extLst>
                </p:cNvPr>
                <p:cNvSpPr/>
                <p:nvPr/>
              </p:nvSpPr>
              <p:spPr>
                <a:xfrm>
                  <a:off x="8748580" y="3622302"/>
                  <a:ext cx="351981" cy="169128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5CD69CBB-0EE6-9527-3011-7A9BFF82514A}"/>
                    </a:ext>
                  </a:extLst>
                </p:cNvPr>
                <p:cNvSpPr/>
                <p:nvPr/>
              </p:nvSpPr>
              <p:spPr>
                <a:xfrm>
                  <a:off x="9139503" y="3622299"/>
                  <a:ext cx="351981" cy="169126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0CFC7752-FD97-48C9-B440-1AC280EA4E78}"/>
                    </a:ext>
                  </a:extLst>
                </p:cNvPr>
                <p:cNvSpPr/>
                <p:nvPr/>
              </p:nvSpPr>
              <p:spPr>
                <a:xfrm>
                  <a:off x="9541659" y="3622299"/>
                  <a:ext cx="351981" cy="169126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E5221509-60DC-2116-B887-D6158C8313F7}"/>
                    </a:ext>
                  </a:extLst>
                </p:cNvPr>
                <p:cNvSpPr/>
                <p:nvPr/>
              </p:nvSpPr>
              <p:spPr>
                <a:xfrm>
                  <a:off x="8748580" y="4371991"/>
                  <a:ext cx="351981" cy="169126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86FB8367-7140-2379-60B4-679DBA48A7CA}"/>
                    </a:ext>
                  </a:extLst>
                </p:cNvPr>
                <p:cNvSpPr/>
                <p:nvPr/>
              </p:nvSpPr>
              <p:spPr>
                <a:xfrm>
                  <a:off x="9139503" y="4371988"/>
                  <a:ext cx="351981" cy="169126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A63D5158-C4E4-6152-0B1F-14EBAAF66DBF}"/>
                    </a:ext>
                  </a:extLst>
                </p:cNvPr>
                <p:cNvSpPr/>
                <p:nvPr/>
              </p:nvSpPr>
              <p:spPr>
                <a:xfrm>
                  <a:off x="9541659" y="4371987"/>
                  <a:ext cx="351981" cy="169126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519B086-E824-960E-4F76-83819C957EFC}"/>
                    </a:ext>
                  </a:extLst>
                </p:cNvPr>
                <p:cNvSpPr/>
                <p:nvPr/>
              </p:nvSpPr>
              <p:spPr>
                <a:xfrm rot="16200000">
                  <a:off x="9715024" y="4033378"/>
                  <a:ext cx="499854" cy="90097"/>
                </a:xfrm>
                <a:prstGeom prst="rect">
                  <a:avLst/>
                </a:prstGeom>
                <a:solidFill>
                  <a:srgbClr val="1ABA0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 w="0">
                      <a:noFill/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E0ECD1C-A591-3BDA-ACA7-1C9749DAEF0A}"/>
                    </a:ext>
                  </a:extLst>
                </p:cNvPr>
                <p:cNvSpPr/>
                <p:nvPr/>
              </p:nvSpPr>
              <p:spPr>
                <a:xfrm rot="16200000" flipH="1">
                  <a:off x="8429687" y="4033377"/>
                  <a:ext cx="499854" cy="90097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b="1" dirty="0">
                    <a:ln w="0"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EB6B2FB1-2977-9CEE-5229-7C62D213A78B}"/>
                  </a:ext>
                </a:extLst>
              </p:cNvPr>
              <p:cNvGrpSpPr/>
              <p:nvPr/>
            </p:nvGrpSpPr>
            <p:grpSpPr>
              <a:xfrm>
                <a:off x="5811051" y="2769817"/>
                <a:ext cx="1006465" cy="672339"/>
                <a:chOff x="8634565" y="3622299"/>
                <a:chExt cx="1375434" cy="918818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8FC6B058-CD95-752C-E734-85F866C50A4F}"/>
                    </a:ext>
                  </a:extLst>
                </p:cNvPr>
                <p:cNvSpPr/>
                <p:nvPr/>
              </p:nvSpPr>
              <p:spPr>
                <a:xfrm>
                  <a:off x="8748580" y="3828498"/>
                  <a:ext cx="1145060" cy="499854"/>
                </a:xfrm>
                <a:prstGeom prst="rect">
                  <a:avLst/>
                </a:prstGeom>
                <a:solidFill>
                  <a:srgbClr val="76BA0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</a:rPr>
                    <a:t>GPU</a:t>
                  </a:r>
                  <a:r>
                    <a:rPr lang="en-US" sz="900" b="1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E0D9E2BA-8CA5-C7F5-52DF-B408FB6D1E70}"/>
                    </a:ext>
                  </a:extLst>
                </p:cNvPr>
                <p:cNvSpPr/>
                <p:nvPr/>
              </p:nvSpPr>
              <p:spPr>
                <a:xfrm>
                  <a:off x="8748580" y="3622299"/>
                  <a:ext cx="351981" cy="169126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3F5E5F00-96BC-B8BA-D161-278167BCDCCA}"/>
                    </a:ext>
                  </a:extLst>
                </p:cNvPr>
                <p:cNvSpPr/>
                <p:nvPr/>
              </p:nvSpPr>
              <p:spPr>
                <a:xfrm>
                  <a:off x="9139503" y="3622300"/>
                  <a:ext cx="351981" cy="169126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7E0CB507-55B0-DD26-5664-71D84B259B9C}"/>
                    </a:ext>
                  </a:extLst>
                </p:cNvPr>
                <p:cNvSpPr/>
                <p:nvPr/>
              </p:nvSpPr>
              <p:spPr>
                <a:xfrm>
                  <a:off x="9541659" y="3622300"/>
                  <a:ext cx="351981" cy="169128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950EC7F9-27C0-6E4B-AF54-DF415D970104}"/>
                    </a:ext>
                  </a:extLst>
                </p:cNvPr>
                <p:cNvSpPr/>
                <p:nvPr/>
              </p:nvSpPr>
              <p:spPr>
                <a:xfrm>
                  <a:off x="8748580" y="4371991"/>
                  <a:ext cx="351981" cy="169126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C80A3B1D-3B90-5E92-3F4F-DA20EA4B1A81}"/>
                    </a:ext>
                  </a:extLst>
                </p:cNvPr>
                <p:cNvSpPr/>
                <p:nvPr/>
              </p:nvSpPr>
              <p:spPr>
                <a:xfrm>
                  <a:off x="9139503" y="4371988"/>
                  <a:ext cx="351981" cy="169126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420EC3BE-698B-61ED-BA75-CC87520BD0B3}"/>
                    </a:ext>
                  </a:extLst>
                </p:cNvPr>
                <p:cNvSpPr/>
                <p:nvPr/>
              </p:nvSpPr>
              <p:spPr>
                <a:xfrm>
                  <a:off x="9541659" y="4371987"/>
                  <a:ext cx="351981" cy="169126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5A90015C-7B68-3FAD-B8AC-FD1CE752D2D1}"/>
                    </a:ext>
                  </a:extLst>
                </p:cNvPr>
                <p:cNvSpPr/>
                <p:nvPr/>
              </p:nvSpPr>
              <p:spPr>
                <a:xfrm rot="16200000">
                  <a:off x="9715024" y="4033378"/>
                  <a:ext cx="499854" cy="90097"/>
                </a:xfrm>
                <a:prstGeom prst="rect">
                  <a:avLst/>
                </a:prstGeom>
                <a:solidFill>
                  <a:srgbClr val="1ABA0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dirty="0">
                    <a:ln w="0">
                      <a:noFill/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AECF5CD2-04EC-D01D-887F-994EDD43AD21}"/>
                    </a:ext>
                  </a:extLst>
                </p:cNvPr>
                <p:cNvSpPr/>
                <p:nvPr/>
              </p:nvSpPr>
              <p:spPr>
                <a:xfrm rot="16200000" flipH="1">
                  <a:off x="8429687" y="4033377"/>
                  <a:ext cx="499854" cy="90097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900" b="1" dirty="0">
                    <a:ln w="0"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C522AD23-C6A8-1C39-95B5-291DF2E1FD28}"/>
                </a:ext>
              </a:extLst>
            </p:cNvPr>
            <p:cNvSpPr txBox="1"/>
            <p:nvPr/>
          </p:nvSpPr>
          <p:spPr>
            <a:xfrm>
              <a:off x="6055020" y="1415931"/>
              <a:ext cx="3379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Current Memory Pooling Architecture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0CC717F2-A173-014D-C786-7DC9B7834077}"/>
              </a:ext>
            </a:extLst>
          </p:cNvPr>
          <p:cNvSpPr/>
          <p:nvPr/>
        </p:nvSpPr>
        <p:spPr>
          <a:xfrm>
            <a:off x="1594344" y="2191643"/>
            <a:ext cx="2495060" cy="1090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40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0F79-7CD9-F3FD-FF7B-1C51DACA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Silicon Photonic Technologies</a:t>
            </a: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75EC1C5-3121-2E63-0E7E-9FBEFF799DAB}"/>
              </a:ext>
            </a:extLst>
          </p:cNvPr>
          <p:cNvGrpSpPr/>
          <p:nvPr/>
        </p:nvGrpSpPr>
        <p:grpSpPr>
          <a:xfrm>
            <a:off x="6962946" y="1315347"/>
            <a:ext cx="4175454" cy="5022464"/>
            <a:chOff x="6710946" y="1315347"/>
            <a:chExt cx="4175454" cy="5022464"/>
          </a:xfrm>
        </p:grpSpPr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352D2EF6-E21E-6F1E-B373-92970A660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2604"/>
            <a:stretch/>
          </p:blipFill>
          <p:spPr>
            <a:xfrm>
              <a:off x="6806927" y="3049546"/>
              <a:ext cx="3764190" cy="3272928"/>
            </a:xfrm>
            <a:prstGeom prst="rect">
              <a:avLst/>
            </a:prstGeom>
          </p:spPr>
        </p:pic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D8BE106-9856-C614-D619-C63ADA089879}"/>
                </a:ext>
              </a:extLst>
            </p:cNvPr>
            <p:cNvGrpSpPr/>
            <p:nvPr/>
          </p:nvGrpSpPr>
          <p:grpSpPr>
            <a:xfrm>
              <a:off x="7024249" y="1625255"/>
              <a:ext cx="3580776" cy="1180594"/>
              <a:chOff x="8048299" y="2009470"/>
              <a:chExt cx="3278347" cy="1080882"/>
            </a:xfrm>
          </p:grpSpPr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F7AB854A-2B2F-DA50-419F-C19A598B0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51690" t="4746" r="473" b="56982"/>
              <a:stretch/>
            </p:blipFill>
            <p:spPr>
              <a:xfrm>
                <a:off x="8048299" y="2009470"/>
                <a:ext cx="3278347" cy="1080882"/>
              </a:xfrm>
              <a:prstGeom prst="rect">
                <a:avLst/>
              </a:prstGeom>
            </p:spPr>
          </p:pic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87E2BE6D-DABF-AF3F-79E2-8C8E6C6E7DBB}"/>
                  </a:ext>
                </a:extLst>
              </p:cNvPr>
              <p:cNvSpPr txBox="1"/>
              <p:nvPr/>
            </p:nvSpPr>
            <p:spPr>
              <a:xfrm>
                <a:off x="8093693" y="2070643"/>
                <a:ext cx="174817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1000" dirty="0"/>
              </a:p>
            </p:txBody>
          </p:sp>
        </p:grpSp>
        <p:sp>
          <p:nvSpPr>
            <p:cNvPr id="199" name="Rounded Rectangle 198">
              <a:extLst>
                <a:ext uri="{FF2B5EF4-FFF2-40B4-BE49-F238E27FC236}">
                  <a16:creationId xmlns:a16="http://schemas.microsoft.com/office/drawing/2014/main" id="{ED1CD9DA-74C8-4F90-59E2-DCE0A9AF28E8}"/>
                </a:ext>
              </a:extLst>
            </p:cNvPr>
            <p:cNvSpPr/>
            <p:nvPr/>
          </p:nvSpPr>
          <p:spPr>
            <a:xfrm>
              <a:off x="6710946" y="1315347"/>
              <a:ext cx="4175454" cy="5022464"/>
            </a:xfrm>
            <a:prstGeom prst="roundRect">
              <a:avLst>
                <a:gd name="adj" fmla="val 2811"/>
              </a:avLst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279A2967-5B29-A215-92E2-B7D62244ED6D}"/>
                </a:ext>
              </a:extLst>
            </p:cNvPr>
            <p:cNvSpPr txBox="1"/>
            <p:nvPr/>
          </p:nvSpPr>
          <p:spPr>
            <a:xfrm>
              <a:off x="7209995" y="2827483"/>
              <a:ext cx="3395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Custom Designed Transceiver PIC [1]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BEE35CB4-060C-BDD5-56F0-0CBDFE1E5EE9}"/>
                </a:ext>
              </a:extLst>
            </p:cNvPr>
            <p:cNvSpPr txBox="1"/>
            <p:nvPr/>
          </p:nvSpPr>
          <p:spPr>
            <a:xfrm>
              <a:off x="7056048" y="1365563"/>
              <a:ext cx="34852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Co-Packaged/Embedded Photonic I/Os</a:t>
              </a:r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0174608E-B5BA-7851-BA64-31EA426E1126}"/>
              </a:ext>
            </a:extLst>
          </p:cNvPr>
          <p:cNvSpPr txBox="1"/>
          <p:nvPr/>
        </p:nvSpPr>
        <p:spPr>
          <a:xfrm>
            <a:off x="660113" y="6509916"/>
            <a:ext cx="927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[1] Wang, Yuyang, et al. “Co-designed silicon photonics chip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i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/o for energy-efficient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petascale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 connectivity.” IEEE Transactions on Components, Packaging and Manufacturing Technology. IEEE, 2024</a:t>
            </a:r>
          </a:p>
          <a:p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[2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] Dai, Liang Yuan, et al. "Ultra-scalable microring-based architecture for spatial-and-wavelength selective switching." 2023 IEEE Silicon Photonics Conference (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SiPhotonics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). IEEE, 2023.</a:t>
            </a:r>
            <a:endParaRPr lang="en-US" sz="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D0373C3-9311-2919-6EE9-3288D70060FD}"/>
              </a:ext>
            </a:extLst>
          </p:cNvPr>
          <p:cNvGrpSpPr/>
          <p:nvPr/>
        </p:nvGrpSpPr>
        <p:grpSpPr>
          <a:xfrm>
            <a:off x="1036799" y="3950965"/>
            <a:ext cx="2615927" cy="2350848"/>
            <a:chOff x="6110134" y="2071195"/>
            <a:chExt cx="2803167" cy="251911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59DB4C0-8509-D371-485B-20E883958712}"/>
                </a:ext>
              </a:extLst>
            </p:cNvPr>
            <p:cNvSpPr txBox="1"/>
            <p:nvPr/>
          </p:nvSpPr>
          <p:spPr>
            <a:xfrm>
              <a:off x="6110134" y="3769042"/>
              <a:ext cx="350093" cy="2308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b="1" dirty="0"/>
                <a:t>In</a:t>
              </a:r>
              <a:r>
                <a:rPr lang="en-US" b="1" baseline="-25000" dirty="0"/>
                <a:t>3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601C798-77FF-1D2F-1270-1C88C2D9EF7C}"/>
                </a:ext>
              </a:extLst>
            </p:cNvPr>
            <p:cNvGrpSpPr/>
            <p:nvPr/>
          </p:nvGrpSpPr>
          <p:grpSpPr>
            <a:xfrm>
              <a:off x="6491706" y="2292950"/>
              <a:ext cx="2186669" cy="2077782"/>
              <a:chOff x="3035580" y="658281"/>
              <a:chExt cx="4417046" cy="4197096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6EA3529B-7B7A-0A27-C6EA-E7847BC6F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5580" y="683681"/>
                <a:ext cx="4416552" cy="0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2133283-48E4-BC27-4320-8AC52441BF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5580" y="2280611"/>
                <a:ext cx="4416552" cy="0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379EDF05-543B-1CD3-0C5A-A56A0304F3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6074" y="3877541"/>
                <a:ext cx="4416552" cy="0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FCDD353-934C-16A4-89D5-4401C7497C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8051" y="658281"/>
                <a:ext cx="0" cy="4197096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6033FD77-8E0B-1822-B579-5066DEECBA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2984" y="658281"/>
                <a:ext cx="0" cy="4197096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611AF64F-705A-AFEB-0873-B87A6FF2BC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9165" y="658281"/>
                <a:ext cx="0" cy="4192897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56908EF7-E2F7-12E0-5F37-CF6BACE208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97317" y="773477"/>
                <a:ext cx="619758" cy="640080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FDF7F418-8311-30AB-CFCB-D2065E23BF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49445" y="773477"/>
                <a:ext cx="619758" cy="640080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F451840D-2DFB-F0A1-D8EE-4A3F6D1F17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01572" y="773477"/>
                <a:ext cx="619758" cy="640080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69E3DC31-8014-6ED7-E745-DCFC862456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48820" y="2372181"/>
                <a:ext cx="619758" cy="640080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54E71F9C-2070-7A4B-2D7F-D3AD688343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01572" y="2372181"/>
                <a:ext cx="619758" cy="640080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6C180554-0B92-A033-6195-FA0ED6186A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97317" y="2372181"/>
                <a:ext cx="619758" cy="640080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311D165-1161-C640-2447-E652491353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48820" y="3970885"/>
                <a:ext cx="619758" cy="640080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D7ADBA5C-CC52-6DF8-DE95-443B5853FF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01572" y="3970885"/>
                <a:ext cx="619758" cy="640080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A88A011-2581-85BE-4F13-3DBBB4361A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97317" y="3970885"/>
                <a:ext cx="619758" cy="640080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C702EA5-739D-2E5C-9F3E-18B4142D347B}"/>
                </a:ext>
              </a:extLst>
            </p:cNvPr>
            <p:cNvGrpSpPr/>
            <p:nvPr/>
          </p:nvGrpSpPr>
          <p:grpSpPr>
            <a:xfrm>
              <a:off x="6492006" y="2071195"/>
              <a:ext cx="2340334" cy="185372"/>
              <a:chOff x="5487888" y="1092903"/>
              <a:chExt cx="4727448" cy="374450"/>
            </a:xfrm>
          </p:grpSpPr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C3DB064-69CC-7652-7EE5-A265AFC6A6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092903"/>
                <a:ext cx="4727448" cy="0"/>
              </a:xfrm>
              <a:prstGeom prst="line">
                <a:avLst/>
              </a:prstGeom>
              <a:ln w="25400">
                <a:solidFill>
                  <a:srgbClr val="DC050A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43AB07D2-8E63-7C08-DB0A-8C78334E36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139709"/>
                <a:ext cx="3035808" cy="0"/>
              </a:xfrm>
              <a:prstGeom prst="line">
                <a:avLst/>
              </a:prstGeom>
              <a:ln w="25400">
                <a:solidFill>
                  <a:srgbClr val="E9601C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CFCADD0-AA5B-1CAF-68E6-8465A36CFA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186515"/>
                <a:ext cx="1335024" cy="0"/>
              </a:xfrm>
              <a:prstGeom prst="line">
                <a:avLst/>
              </a:prstGeom>
              <a:ln w="25400">
                <a:solidFill>
                  <a:srgbClr val="F5A639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ABFE7591-325F-F1DD-462B-1937826FEF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233321"/>
                <a:ext cx="4590288" cy="0"/>
              </a:xfrm>
              <a:prstGeom prst="line">
                <a:avLst/>
              </a:prstGeom>
              <a:ln w="25400">
                <a:solidFill>
                  <a:srgbClr val="F8F057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6F38B00E-0738-87BA-DFE2-89431232F3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280127"/>
                <a:ext cx="2889504" cy="0"/>
              </a:xfrm>
              <a:prstGeom prst="line">
                <a:avLst/>
              </a:prstGeom>
              <a:ln w="25400">
                <a:solidFill>
                  <a:srgbClr val="CAE1AC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83B5D50-7FC3-39E0-8165-70906E15FB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326933"/>
                <a:ext cx="1188720" cy="0"/>
              </a:xfrm>
              <a:prstGeom prst="line">
                <a:avLst/>
              </a:prstGeom>
              <a:ln w="25400">
                <a:solidFill>
                  <a:srgbClr val="4DB264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3072133-1EE2-4447-86A1-A5738DAD7A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373739"/>
                <a:ext cx="4443984" cy="0"/>
              </a:xfrm>
              <a:prstGeom prst="line">
                <a:avLst/>
              </a:prstGeom>
              <a:ln w="25400">
                <a:solidFill>
                  <a:srgbClr val="7AB1E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2A86D1D7-AD3D-D0A7-7025-8945E6BB28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420545"/>
                <a:ext cx="2743200" cy="0"/>
              </a:xfrm>
              <a:prstGeom prst="line">
                <a:avLst/>
              </a:prstGeom>
              <a:ln w="25400">
                <a:solidFill>
                  <a:srgbClr val="508AC7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DCD20194-4085-8482-A730-F2E7BCC736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467353"/>
                <a:ext cx="1042416" cy="0"/>
              </a:xfrm>
              <a:prstGeom prst="line">
                <a:avLst/>
              </a:prstGeom>
              <a:ln w="25400">
                <a:solidFill>
                  <a:srgbClr val="1864B1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5AD9358-F156-6A57-FCEC-A37086A72862}"/>
                </a:ext>
              </a:extLst>
            </p:cNvPr>
            <p:cNvGrpSpPr/>
            <p:nvPr/>
          </p:nvGrpSpPr>
          <p:grpSpPr>
            <a:xfrm>
              <a:off x="6492006" y="2861541"/>
              <a:ext cx="2295067" cy="185372"/>
              <a:chOff x="5487888" y="1092903"/>
              <a:chExt cx="4636008" cy="374450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3722A532-E0A4-0C31-122A-B445E8F99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092903"/>
                <a:ext cx="3072384" cy="0"/>
              </a:xfrm>
              <a:prstGeom prst="line">
                <a:avLst/>
              </a:prstGeom>
              <a:ln w="25400">
                <a:solidFill>
                  <a:srgbClr val="DC050A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21A3B3D-DB0C-7BEC-C40B-5038B63FCE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139709"/>
                <a:ext cx="1371600" cy="0"/>
              </a:xfrm>
              <a:prstGeom prst="line">
                <a:avLst/>
              </a:prstGeom>
              <a:ln w="25400">
                <a:solidFill>
                  <a:srgbClr val="E9601C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D8F362A8-0158-CE5F-E866-8CAEF9251F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186515"/>
                <a:ext cx="4636008" cy="0"/>
              </a:xfrm>
              <a:prstGeom prst="line">
                <a:avLst/>
              </a:prstGeom>
              <a:ln w="25400">
                <a:solidFill>
                  <a:srgbClr val="F5A639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B66FA1BD-6496-BCBC-1303-3C9F52F1D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233321"/>
                <a:ext cx="2935224" cy="0"/>
              </a:xfrm>
              <a:prstGeom prst="line">
                <a:avLst/>
              </a:prstGeom>
              <a:ln w="25400">
                <a:solidFill>
                  <a:srgbClr val="F8F057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2E1E70A2-E191-C1D7-0B84-92C0CC05E4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280127"/>
                <a:ext cx="1234440" cy="0"/>
              </a:xfrm>
              <a:prstGeom prst="line">
                <a:avLst/>
              </a:prstGeom>
              <a:ln w="25400">
                <a:solidFill>
                  <a:srgbClr val="CAE1AC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20E94086-E508-6360-0C4B-4363C67399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326933"/>
                <a:ext cx="4498848" cy="0"/>
              </a:xfrm>
              <a:prstGeom prst="line">
                <a:avLst/>
              </a:prstGeom>
              <a:ln w="25400">
                <a:solidFill>
                  <a:srgbClr val="4DB264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B4C44578-29DC-43D2-DFDF-154D8AA0F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373739"/>
                <a:ext cx="2788920" cy="0"/>
              </a:xfrm>
              <a:prstGeom prst="line">
                <a:avLst/>
              </a:prstGeom>
              <a:ln w="25400">
                <a:solidFill>
                  <a:srgbClr val="7AB1E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951E653-3122-A8C0-B1E1-4D93F1D41C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420545"/>
                <a:ext cx="1097280" cy="0"/>
              </a:xfrm>
              <a:prstGeom prst="line">
                <a:avLst/>
              </a:prstGeom>
              <a:ln w="25400">
                <a:solidFill>
                  <a:srgbClr val="508AC7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C56A8AA1-204D-E4C0-61E7-8287AE9033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467353"/>
                <a:ext cx="4352544" cy="0"/>
              </a:xfrm>
              <a:prstGeom prst="line">
                <a:avLst/>
              </a:prstGeom>
              <a:ln w="25400">
                <a:solidFill>
                  <a:srgbClr val="1864B1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FB8A15A-A39B-CB61-E06D-4AE1D0D0AF3F}"/>
                </a:ext>
              </a:extLst>
            </p:cNvPr>
            <p:cNvGrpSpPr/>
            <p:nvPr/>
          </p:nvGrpSpPr>
          <p:grpSpPr>
            <a:xfrm>
              <a:off x="6492007" y="3651887"/>
              <a:ext cx="2322228" cy="185372"/>
              <a:chOff x="5487887" y="1092903"/>
              <a:chExt cx="4912738" cy="374450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A6A8D28A-BD75-59DC-1053-86A93DB86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7" y="1092903"/>
                <a:ext cx="1493932" cy="0"/>
              </a:xfrm>
              <a:prstGeom prst="line">
                <a:avLst/>
              </a:prstGeom>
              <a:ln w="25400">
                <a:solidFill>
                  <a:srgbClr val="DC050A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6EDAC60C-147C-2422-7F36-97C0B6F29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139709"/>
                <a:ext cx="4912737" cy="0"/>
              </a:xfrm>
              <a:prstGeom prst="line">
                <a:avLst/>
              </a:prstGeom>
              <a:ln w="25400">
                <a:solidFill>
                  <a:srgbClr val="E9601C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3E47536C-6F86-0A96-9E8D-F38564A72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186515"/>
                <a:ext cx="3121935" cy="0"/>
              </a:xfrm>
              <a:prstGeom prst="line">
                <a:avLst/>
              </a:prstGeom>
              <a:ln w="25400">
                <a:solidFill>
                  <a:srgbClr val="F5A639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E0E17DF5-B362-970F-AFEB-E9C61FCF2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7" y="1233321"/>
                <a:ext cx="1350285" cy="0"/>
              </a:xfrm>
              <a:prstGeom prst="line">
                <a:avLst/>
              </a:prstGeom>
              <a:ln w="25400">
                <a:solidFill>
                  <a:srgbClr val="F8F057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27801963-7C4A-4395-DC57-8F252F780F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280127"/>
                <a:ext cx="4778667" cy="0"/>
              </a:xfrm>
              <a:prstGeom prst="line">
                <a:avLst/>
              </a:prstGeom>
              <a:ln w="25400">
                <a:solidFill>
                  <a:srgbClr val="CAE1AC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F5D4CF21-2DDE-37A9-10F9-94F7458C99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326933"/>
                <a:ext cx="2987864" cy="0"/>
              </a:xfrm>
              <a:prstGeom prst="line">
                <a:avLst/>
              </a:prstGeom>
              <a:ln w="25400">
                <a:solidFill>
                  <a:srgbClr val="4DB264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8300D3B-61E7-60A1-BCFE-F14B1ECBC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7" y="1373739"/>
                <a:ext cx="1197061" cy="0"/>
              </a:xfrm>
              <a:prstGeom prst="line">
                <a:avLst/>
              </a:prstGeom>
              <a:ln w="25400">
                <a:solidFill>
                  <a:srgbClr val="7AB1E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354E0F80-DEFF-C00C-CDD1-274E6A445C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420545"/>
                <a:ext cx="4625443" cy="0"/>
              </a:xfrm>
              <a:prstGeom prst="line">
                <a:avLst/>
              </a:prstGeom>
              <a:ln w="25400">
                <a:solidFill>
                  <a:srgbClr val="508AC7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048DC830-A789-BA00-171F-1FDE0DE3F8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467353"/>
                <a:ext cx="2834640" cy="0"/>
              </a:xfrm>
              <a:prstGeom prst="line">
                <a:avLst/>
              </a:prstGeom>
              <a:ln w="25400">
                <a:solidFill>
                  <a:srgbClr val="1864B1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58C1F7A-367D-C5E6-B812-E4CCAD6A984E}"/>
                </a:ext>
              </a:extLst>
            </p:cNvPr>
            <p:cNvGrpSpPr/>
            <p:nvPr/>
          </p:nvGrpSpPr>
          <p:grpSpPr>
            <a:xfrm rot="16200000" flipV="1">
              <a:off x="6075208" y="3182755"/>
              <a:ext cx="2186424" cy="185372"/>
              <a:chOff x="5487888" y="1092903"/>
              <a:chExt cx="4416552" cy="37445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7290EA6A-311A-3B84-90A7-3EAD4A3E79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092903"/>
                <a:ext cx="1316736" cy="0"/>
              </a:xfrm>
              <a:prstGeom prst="line">
                <a:avLst/>
              </a:prstGeom>
              <a:ln w="25400">
                <a:solidFill>
                  <a:srgbClr val="DC050A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724F6EA3-27C0-813A-CB8A-01DD3D739C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139709"/>
                <a:ext cx="2862072" cy="0"/>
              </a:xfrm>
              <a:prstGeom prst="line">
                <a:avLst/>
              </a:prstGeom>
              <a:ln w="25400">
                <a:solidFill>
                  <a:srgbClr val="E9601C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B603FB7-80A3-73CE-53C8-7584D2899F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186515"/>
                <a:ext cx="4416552" cy="0"/>
              </a:xfrm>
              <a:prstGeom prst="line">
                <a:avLst/>
              </a:prstGeom>
              <a:ln w="25400">
                <a:solidFill>
                  <a:srgbClr val="F5A639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3FA2CBA5-719B-F503-6571-E9F438DD6B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233321"/>
                <a:ext cx="1179576" cy="0"/>
              </a:xfrm>
              <a:prstGeom prst="line">
                <a:avLst/>
              </a:prstGeom>
              <a:ln w="25400">
                <a:solidFill>
                  <a:srgbClr val="F8F057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2418303E-225F-9BA8-B9C8-947BB7E58B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280127"/>
                <a:ext cx="2724912" cy="0"/>
              </a:xfrm>
              <a:prstGeom prst="line">
                <a:avLst/>
              </a:prstGeom>
              <a:ln w="25400">
                <a:solidFill>
                  <a:srgbClr val="CAE1AC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344EF43A-F91D-A730-B502-3CB4E6184E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326933"/>
                <a:ext cx="4279392" cy="0"/>
              </a:xfrm>
              <a:prstGeom prst="line">
                <a:avLst/>
              </a:prstGeom>
              <a:ln w="25400">
                <a:solidFill>
                  <a:srgbClr val="4DB264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C3FE311F-6DF9-821B-C4EC-F3F9F0349F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373739"/>
                <a:ext cx="1033272" cy="0"/>
              </a:xfrm>
              <a:prstGeom prst="line">
                <a:avLst/>
              </a:prstGeom>
              <a:ln w="25400">
                <a:solidFill>
                  <a:srgbClr val="7AB1E0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7D3299F0-3E40-DF88-672F-6E508F19DB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420545"/>
                <a:ext cx="2587752" cy="0"/>
              </a:xfrm>
              <a:prstGeom prst="line">
                <a:avLst/>
              </a:prstGeom>
              <a:ln w="25400">
                <a:solidFill>
                  <a:srgbClr val="508AC7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907FB44B-5EBB-B41E-9C49-8CAC56A8A3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467353"/>
                <a:ext cx="4142232" cy="0"/>
              </a:xfrm>
              <a:prstGeom prst="line">
                <a:avLst/>
              </a:prstGeom>
              <a:ln w="25400">
                <a:solidFill>
                  <a:srgbClr val="1864B1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2EF8580-FC08-D54F-DB37-DDC3775D73BA}"/>
                </a:ext>
              </a:extLst>
            </p:cNvPr>
            <p:cNvGrpSpPr/>
            <p:nvPr/>
          </p:nvGrpSpPr>
          <p:grpSpPr>
            <a:xfrm rot="16200000" flipV="1">
              <a:off x="6882530" y="3171438"/>
              <a:ext cx="2209058" cy="185372"/>
              <a:chOff x="5487888" y="1092903"/>
              <a:chExt cx="4462272" cy="374450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E19BE1D-4AA9-BE79-D441-4CA8D95FC4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092903"/>
                <a:ext cx="2907792" cy="0"/>
              </a:xfrm>
              <a:prstGeom prst="line">
                <a:avLst/>
              </a:prstGeom>
              <a:ln w="25400">
                <a:solidFill>
                  <a:srgbClr val="DC050A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C5FDAA5-BF5A-E560-83A8-DC98598C17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139709"/>
                <a:ext cx="4462272" cy="0"/>
              </a:xfrm>
              <a:prstGeom prst="line">
                <a:avLst/>
              </a:prstGeom>
              <a:ln w="25400">
                <a:solidFill>
                  <a:srgbClr val="E9601C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C1F5941E-B2DE-4D37-CEB7-93998AE7C5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186515"/>
                <a:ext cx="1225296" cy="0"/>
              </a:xfrm>
              <a:prstGeom prst="line">
                <a:avLst/>
              </a:prstGeom>
              <a:ln w="25400">
                <a:solidFill>
                  <a:srgbClr val="F5A639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21BEA516-3F2A-2132-497F-5C963BBB6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233321"/>
                <a:ext cx="2770632" cy="0"/>
              </a:xfrm>
              <a:prstGeom prst="line">
                <a:avLst/>
              </a:prstGeom>
              <a:ln w="25400">
                <a:solidFill>
                  <a:srgbClr val="F8F057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F9701693-8AD1-993E-4DF7-0A313EC65C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280127"/>
                <a:ext cx="4325112" cy="0"/>
              </a:xfrm>
              <a:prstGeom prst="line">
                <a:avLst/>
              </a:prstGeom>
              <a:ln w="25400">
                <a:solidFill>
                  <a:srgbClr val="CAE1AC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CED264A8-5102-8550-484B-4AF87F2224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326933"/>
                <a:ext cx="1088136" cy="0"/>
              </a:xfrm>
              <a:prstGeom prst="line">
                <a:avLst/>
              </a:prstGeom>
              <a:ln w="25400">
                <a:solidFill>
                  <a:srgbClr val="4DB264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E3075865-7AF3-110A-C055-98AD701A6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373739"/>
                <a:ext cx="2633472" cy="0"/>
              </a:xfrm>
              <a:prstGeom prst="line">
                <a:avLst/>
              </a:prstGeom>
              <a:ln w="25400">
                <a:solidFill>
                  <a:srgbClr val="7AB1E0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63063900-6E17-D5CB-7610-80C5535A23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420545"/>
                <a:ext cx="4187952" cy="0"/>
              </a:xfrm>
              <a:prstGeom prst="line">
                <a:avLst/>
              </a:prstGeom>
              <a:ln w="25400">
                <a:solidFill>
                  <a:srgbClr val="508AC7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D8AC75D7-F135-2595-583A-0A95FF14A3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467353"/>
                <a:ext cx="950976" cy="0"/>
              </a:xfrm>
              <a:prstGeom prst="line">
                <a:avLst/>
              </a:prstGeom>
              <a:ln w="25400">
                <a:solidFill>
                  <a:srgbClr val="1864B1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8EC7FA7-CD6C-1957-4B79-AC1C07E39AC1}"/>
                </a:ext>
              </a:extLst>
            </p:cNvPr>
            <p:cNvGrpSpPr/>
            <p:nvPr/>
          </p:nvGrpSpPr>
          <p:grpSpPr>
            <a:xfrm rot="16200000" flipV="1">
              <a:off x="7689992" y="3160121"/>
              <a:ext cx="2231692" cy="185372"/>
              <a:chOff x="5487888" y="1092903"/>
              <a:chExt cx="4507992" cy="374450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5BCD7D93-C37C-944E-A082-D5BF19621E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092903"/>
                <a:ext cx="4507992" cy="0"/>
              </a:xfrm>
              <a:prstGeom prst="line">
                <a:avLst/>
              </a:prstGeom>
              <a:ln w="25400">
                <a:solidFill>
                  <a:srgbClr val="DC050A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EA9AABCF-0F5A-F699-5B19-106B079374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139709"/>
                <a:ext cx="1271016" cy="0"/>
              </a:xfrm>
              <a:prstGeom prst="line">
                <a:avLst/>
              </a:prstGeom>
              <a:ln w="25400">
                <a:solidFill>
                  <a:srgbClr val="E9601C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2EAC1685-8E6B-1A91-2CFE-6641966513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186515"/>
                <a:ext cx="2816352" cy="0"/>
              </a:xfrm>
              <a:prstGeom prst="line">
                <a:avLst/>
              </a:prstGeom>
              <a:ln w="25400">
                <a:solidFill>
                  <a:srgbClr val="F5A639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51DE0062-A818-B244-CB1D-B15CB51E66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233321"/>
                <a:ext cx="4370832" cy="0"/>
              </a:xfrm>
              <a:prstGeom prst="line">
                <a:avLst/>
              </a:prstGeom>
              <a:ln w="25400">
                <a:solidFill>
                  <a:srgbClr val="F8F057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AC8110B0-4A27-18FB-2B83-56AEBB08C9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280127"/>
                <a:ext cx="1124712" cy="0"/>
              </a:xfrm>
              <a:prstGeom prst="line">
                <a:avLst/>
              </a:prstGeom>
              <a:ln w="25400">
                <a:solidFill>
                  <a:srgbClr val="CAE1AC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055DDC33-CA63-2910-6F35-D3C5E44ABE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326933"/>
                <a:ext cx="2679192" cy="0"/>
              </a:xfrm>
              <a:prstGeom prst="line">
                <a:avLst/>
              </a:prstGeom>
              <a:ln w="25400">
                <a:solidFill>
                  <a:srgbClr val="4DB264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8FBA917E-2C4D-31BE-879D-312872964C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373739"/>
                <a:ext cx="4233672" cy="0"/>
              </a:xfrm>
              <a:prstGeom prst="line">
                <a:avLst/>
              </a:prstGeom>
              <a:ln w="25400">
                <a:solidFill>
                  <a:srgbClr val="7AB1E0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E44ECFC-DFA7-DDBE-44EB-30A9E0EACC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420545"/>
                <a:ext cx="987552" cy="0"/>
              </a:xfrm>
              <a:prstGeom prst="line">
                <a:avLst/>
              </a:prstGeom>
              <a:ln w="25400">
                <a:solidFill>
                  <a:srgbClr val="508AC7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13CB5048-746B-172C-1043-3F3240C8BF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888" y="1467353"/>
                <a:ext cx="2542032" cy="0"/>
              </a:xfrm>
              <a:prstGeom prst="line">
                <a:avLst/>
              </a:prstGeom>
              <a:ln w="25400">
                <a:solidFill>
                  <a:srgbClr val="1864B1">
                    <a:alpha val="50000"/>
                  </a:srgbClr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0B0F964-9819-532C-2074-48A0A0E094B5}"/>
                </a:ext>
              </a:extLst>
            </p:cNvPr>
            <p:cNvSpPr txBox="1"/>
            <p:nvPr/>
          </p:nvSpPr>
          <p:spPr>
            <a:xfrm>
              <a:off x="6787353" y="4350757"/>
              <a:ext cx="42103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Out</a:t>
              </a:r>
              <a:r>
                <a:rPr lang="en-US" b="1" baseline="-25000" dirty="0"/>
                <a:t>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5E912AB-1426-C338-7BD7-590815A8FB47}"/>
                </a:ext>
              </a:extLst>
            </p:cNvPr>
            <p:cNvSpPr txBox="1"/>
            <p:nvPr/>
          </p:nvSpPr>
          <p:spPr>
            <a:xfrm>
              <a:off x="7574564" y="4359444"/>
              <a:ext cx="496053" cy="2308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Out</a:t>
              </a:r>
              <a:r>
                <a:rPr lang="en-US" b="1" baseline="-25000" dirty="0"/>
                <a:t>2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8E78998-7F64-0F70-8B57-08C81EC7AACB}"/>
                </a:ext>
              </a:extLst>
            </p:cNvPr>
            <p:cNvSpPr txBox="1"/>
            <p:nvPr/>
          </p:nvSpPr>
          <p:spPr>
            <a:xfrm>
              <a:off x="8417248" y="4359444"/>
              <a:ext cx="496053" cy="2308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Out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89" name="Arc 88">
              <a:extLst>
                <a:ext uri="{FF2B5EF4-FFF2-40B4-BE49-F238E27FC236}">
                  <a16:creationId xmlns:a16="http://schemas.microsoft.com/office/drawing/2014/main" id="{EE3E2D9B-FEBA-7715-AB7F-4ED7D5463184}"/>
                </a:ext>
              </a:extLst>
            </p:cNvPr>
            <p:cNvSpPr/>
            <p:nvPr/>
          </p:nvSpPr>
          <p:spPr>
            <a:xfrm>
              <a:off x="6941037" y="2256567"/>
              <a:ext cx="134586" cy="134586"/>
            </a:xfrm>
            <a:prstGeom prst="arc">
              <a:avLst/>
            </a:prstGeom>
            <a:ln w="25400">
              <a:solidFill>
                <a:srgbClr val="1864B1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id="{925AB0F3-06B9-FA06-223A-AAC272D7ADAF}"/>
                </a:ext>
              </a:extLst>
            </p:cNvPr>
            <p:cNvSpPr/>
            <p:nvPr/>
          </p:nvSpPr>
          <p:spPr>
            <a:xfrm>
              <a:off x="7009988" y="2186699"/>
              <a:ext cx="134586" cy="134586"/>
            </a:xfrm>
            <a:prstGeom prst="arc">
              <a:avLst/>
            </a:prstGeom>
            <a:ln w="25400">
              <a:solidFill>
                <a:srgbClr val="4DB264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A61566EF-471F-7B21-A2C4-D97169B6BCC4}"/>
                </a:ext>
              </a:extLst>
            </p:cNvPr>
            <p:cNvSpPr/>
            <p:nvPr/>
          </p:nvSpPr>
          <p:spPr>
            <a:xfrm>
              <a:off x="7080460" y="2118224"/>
              <a:ext cx="134586" cy="134586"/>
            </a:xfrm>
            <a:prstGeom prst="arc">
              <a:avLst/>
            </a:prstGeom>
            <a:ln w="25400">
              <a:solidFill>
                <a:srgbClr val="F5A639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D6375E4D-105D-9189-28DC-7AAEC503EA2B}"/>
                </a:ext>
              </a:extLst>
            </p:cNvPr>
            <p:cNvSpPr/>
            <p:nvPr/>
          </p:nvSpPr>
          <p:spPr>
            <a:xfrm>
              <a:off x="7782126" y="2233518"/>
              <a:ext cx="134586" cy="134586"/>
            </a:xfrm>
            <a:prstGeom prst="arc">
              <a:avLst/>
            </a:prstGeom>
            <a:ln w="25400">
              <a:solidFill>
                <a:srgbClr val="508AC7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76657EBB-09FE-FAEA-E489-8F83A29A4368}"/>
                </a:ext>
              </a:extLst>
            </p:cNvPr>
            <p:cNvSpPr/>
            <p:nvPr/>
          </p:nvSpPr>
          <p:spPr>
            <a:xfrm>
              <a:off x="7852026" y="2164953"/>
              <a:ext cx="134586" cy="134586"/>
            </a:xfrm>
            <a:prstGeom prst="arc">
              <a:avLst/>
            </a:prstGeom>
            <a:ln w="25400">
              <a:solidFill>
                <a:srgbClr val="CAE1AC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E81B7615-4C07-A4C3-BBCB-077BED8687DD}"/>
                </a:ext>
              </a:extLst>
            </p:cNvPr>
            <p:cNvSpPr/>
            <p:nvPr/>
          </p:nvSpPr>
          <p:spPr>
            <a:xfrm>
              <a:off x="7922522" y="2095973"/>
              <a:ext cx="134586" cy="134586"/>
            </a:xfrm>
            <a:prstGeom prst="arc">
              <a:avLst/>
            </a:prstGeom>
            <a:ln w="25400">
              <a:solidFill>
                <a:srgbClr val="E9601C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B7DF92ED-B42C-3700-07CA-530D8AECF3E9}"/>
                </a:ext>
              </a:extLst>
            </p:cNvPr>
            <p:cNvSpPr/>
            <p:nvPr/>
          </p:nvSpPr>
          <p:spPr>
            <a:xfrm>
              <a:off x="8624931" y="2210688"/>
              <a:ext cx="134586" cy="134586"/>
            </a:xfrm>
            <a:prstGeom prst="arc">
              <a:avLst/>
            </a:prstGeom>
            <a:ln w="25400">
              <a:solidFill>
                <a:srgbClr val="7AB1E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D2174276-7992-8EF4-BFF2-4FC1661E0A15}"/>
                </a:ext>
              </a:extLst>
            </p:cNvPr>
            <p:cNvSpPr/>
            <p:nvPr/>
          </p:nvSpPr>
          <p:spPr>
            <a:xfrm>
              <a:off x="8696250" y="2140387"/>
              <a:ext cx="134586" cy="134586"/>
            </a:xfrm>
            <a:prstGeom prst="arc">
              <a:avLst/>
            </a:prstGeom>
            <a:ln w="25400">
              <a:solidFill>
                <a:srgbClr val="F8F057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E63A5BC8-E7A0-8FB8-47FA-3BE170F407BF}"/>
                </a:ext>
              </a:extLst>
            </p:cNvPr>
            <p:cNvSpPr/>
            <p:nvPr/>
          </p:nvSpPr>
          <p:spPr>
            <a:xfrm>
              <a:off x="8764600" y="2071348"/>
              <a:ext cx="134586" cy="134586"/>
            </a:xfrm>
            <a:prstGeom prst="arc">
              <a:avLst/>
            </a:prstGeom>
            <a:ln w="25400">
              <a:solidFill>
                <a:srgbClr val="DC050A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rgbClr val="DC050A"/>
                </a:solidFill>
              </a:endParaRPr>
            </a:p>
          </p:txBody>
        </p:sp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07CA0790-F7E4-3678-0A2F-9F292E3E5D3B}"/>
                </a:ext>
              </a:extLst>
            </p:cNvPr>
            <p:cNvSpPr/>
            <p:nvPr/>
          </p:nvSpPr>
          <p:spPr>
            <a:xfrm>
              <a:off x="6962450" y="3024432"/>
              <a:ext cx="134586" cy="134586"/>
            </a:xfrm>
            <a:prstGeom prst="arc">
              <a:avLst/>
            </a:prstGeom>
            <a:ln w="25400">
              <a:solidFill>
                <a:srgbClr val="508AC7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5274F3F9-FAFD-12A9-C6E7-F8C80102EF83}"/>
                </a:ext>
              </a:extLst>
            </p:cNvPr>
            <p:cNvSpPr/>
            <p:nvPr/>
          </p:nvSpPr>
          <p:spPr>
            <a:xfrm>
              <a:off x="7033300" y="2954931"/>
              <a:ext cx="134586" cy="134586"/>
            </a:xfrm>
            <a:prstGeom prst="arc">
              <a:avLst/>
            </a:prstGeom>
            <a:ln w="25400">
              <a:solidFill>
                <a:srgbClr val="CAE1AC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23FBC7B0-4C1F-1470-2E49-67106AC7C4FE}"/>
                </a:ext>
              </a:extLst>
            </p:cNvPr>
            <p:cNvSpPr/>
            <p:nvPr/>
          </p:nvSpPr>
          <p:spPr>
            <a:xfrm>
              <a:off x="7103899" y="2885214"/>
              <a:ext cx="134586" cy="134586"/>
            </a:xfrm>
            <a:prstGeom prst="arc">
              <a:avLst/>
            </a:prstGeom>
            <a:ln w="25400">
              <a:solidFill>
                <a:srgbClr val="E9601C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106AE909-576A-0881-98A4-69E91B0183DD}"/>
                </a:ext>
              </a:extLst>
            </p:cNvPr>
            <p:cNvSpPr/>
            <p:nvPr/>
          </p:nvSpPr>
          <p:spPr>
            <a:xfrm>
              <a:off x="7804723" y="3000570"/>
              <a:ext cx="134586" cy="134586"/>
            </a:xfrm>
            <a:prstGeom prst="arc">
              <a:avLst/>
            </a:prstGeom>
            <a:ln w="25400">
              <a:solidFill>
                <a:srgbClr val="7AB1E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8744E94B-8620-7F05-D22B-4C6D54769455}"/>
                </a:ext>
              </a:extLst>
            </p:cNvPr>
            <p:cNvSpPr/>
            <p:nvPr/>
          </p:nvSpPr>
          <p:spPr>
            <a:xfrm>
              <a:off x="7874487" y="2931130"/>
              <a:ext cx="134586" cy="134586"/>
            </a:xfrm>
            <a:prstGeom prst="arc">
              <a:avLst/>
            </a:prstGeom>
            <a:ln w="25400">
              <a:solidFill>
                <a:srgbClr val="F8F057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3" name="Arc 102">
              <a:extLst>
                <a:ext uri="{FF2B5EF4-FFF2-40B4-BE49-F238E27FC236}">
                  <a16:creationId xmlns:a16="http://schemas.microsoft.com/office/drawing/2014/main" id="{50921148-7FBF-320D-C166-D6BFCD9FCC3D}"/>
                </a:ext>
              </a:extLst>
            </p:cNvPr>
            <p:cNvSpPr/>
            <p:nvPr/>
          </p:nvSpPr>
          <p:spPr>
            <a:xfrm>
              <a:off x="7945526" y="2862137"/>
              <a:ext cx="134586" cy="134586"/>
            </a:xfrm>
            <a:prstGeom prst="arc">
              <a:avLst/>
            </a:prstGeom>
            <a:ln w="25400">
              <a:solidFill>
                <a:srgbClr val="DC050A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67E39059-3174-9C71-C9D8-4403BF4550EE}"/>
                </a:ext>
              </a:extLst>
            </p:cNvPr>
            <p:cNvSpPr/>
            <p:nvPr/>
          </p:nvSpPr>
          <p:spPr>
            <a:xfrm>
              <a:off x="8577943" y="3046903"/>
              <a:ext cx="134586" cy="134586"/>
            </a:xfrm>
            <a:prstGeom prst="arc">
              <a:avLst/>
            </a:prstGeom>
            <a:ln w="25400">
              <a:solidFill>
                <a:srgbClr val="1864B1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C882DD49-FACB-B5FB-F0C5-C0E8D1C2C23A}"/>
                </a:ext>
              </a:extLst>
            </p:cNvPr>
            <p:cNvSpPr/>
            <p:nvPr/>
          </p:nvSpPr>
          <p:spPr>
            <a:xfrm>
              <a:off x="8648001" y="2979610"/>
              <a:ext cx="134586" cy="134586"/>
            </a:xfrm>
            <a:prstGeom prst="arc">
              <a:avLst/>
            </a:prstGeom>
            <a:ln w="25400">
              <a:solidFill>
                <a:srgbClr val="4DB264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4E5004CC-7212-6276-4B1B-44D9AD1FDC9E}"/>
                </a:ext>
              </a:extLst>
            </p:cNvPr>
            <p:cNvSpPr/>
            <p:nvPr/>
          </p:nvSpPr>
          <p:spPr>
            <a:xfrm>
              <a:off x="8719183" y="2908907"/>
              <a:ext cx="134586" cy="134586"/>
            </a:xfrm>
            <a:prstGeom prst="arc">
              <a:avLst/>
            </a:prstGeom>
            <a:ln w="25400">
              <a:solidFill>
                <a:srgbClr val="F5A639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7" name="Arc 106">
              <a:extLst>
                <a:ext uri="{FF2B5EF4-FFF2-40B4-BE49-F238E27FC236}">
                  <a16:creationId xmlns:a16="http://schemas.microsoft.com/office/drawing/2014/main" id="{4816E7DF-DAB2-A661-E344-8776EF51D012}"/>
                </a:ext>
              </a:extLst>
            </p:cNvPr>
            <p:cNvSpPr/>
            <p:nvPr/>
          </p:nvSpPr>
          <p:spPr>
            <a:xfrm>
              <a:off x="6988232" y="3791503"/>
              <a:ext cx="134586" cy="134586"/>
            </a:xfrm>
            <a:prstGeom prst="arc">
              <a:avLst/>
            </a:prstGeom>
            <a:ln w="25400">
              <a:solidFill>
                <a:srgbClr val="7AB1E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8" name="Arc 107">
              <a:extLst>
                <a:ext uri="{FF2B5EF4-FFF2-40B4-BE49-F238E27FC236}">
                  <a16:creationId xmlns:a16="http://schemas.microsoft.com/office/drawing/2014/main" id="{4C0AACD5-711C-1079-791A-4015D878EDC3}"/>
                </a:ext>
              </a:extLst>
            </p:cNvPr>
            <p:cNvSpPr/>
            <p:nvPr/>
          </p:nvSpPr>
          <p:spPr>
            <a:xfrm>
              <a:off x="7057512" y="3721088"/>
              <a:ext cx="134586" cy="134586"/>
            </a:xfrm>
            <a:prstGeom prst="arc">
              <a:avLst/>
            </a:prstGeom>
            <a:ln w="25400">
              <a:solidFill>
                <a:srgbClr val="F8F057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9" name="Arc 108">
              <a:extLst>
                <a:ext uri="{FF2B5EF4-FFF2-40B4-BE49-F238E27FC236}">
                  <a16:creationId xmlns:a16="http://schemas.microsoft.com/office/drawing/2014/main" id="{AA80EC5A-F9BA-F229-6334-B3CBFE999479}"/>
                </a:ext>
              </a:extLst>
            </p:cNvPr>
            <p:cNvSpPr/>
            <p:nvPr/>
          </p:nvSpPr>
          <p:spPr>
            <a:xfrm>
              <a:off x="7126483" y="3651487"/>
              <a:ext cx="134586" cy="134586"/>
            </a:xfrm>
            <a:prstGeom prst="arc">
              <a:avLst/>
            </a:prstGeom>
            <a:ln w="25400">
              <a:solidFill>
                <a:srgbClr val="DC050A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0" name="Arc 109">
              <a:extLst>
                <a:ext uri="{FF2B5EF4-FFF2-40B4-BE49-F238E27FC236}">
                  <a16:creationId xmlns:a16="http://schemas.microsoft.com/office/drawing/2014/main" id="{FB939821-9FE9-7127-7992-7397E20A3B19}"/>
                </a:ext>
              </a:extLst>
            </p:cNvPr>
            <p:cNvSpPr/>
            <p:nvPr/>
          </p:nvSpPr>
          <p:spPr>
            <a:xfrm>
              <a:off x="7761146" y="3836543"/>
              <a:ext cx="134586" cy="134586"/>
            </a:xfrm>
            <a:prstGeom prst="arc">
              <a:avLst/>
            </a:prstGeom>
            <a:ln w="25400">
              <a:solidFill>
                <a:srgbClr val="1864B1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1" name="Arc 110">
              <a:extLst>
                <a:ext uri="{FF2B5EF4-FFF2-40B4-BE49-F238E27FC236}">
                  <a16:creationId xmlns:a16="http://schemas.microsoft.com/office/drawing/2014/main" id="{7C758BC3-98DB-DEFC-55EA-FED4340CF7D4}"/>
                </a:ext>
              </a:extLst>
            </p:cNvPr>
            <p:cNvSpPr/>
            <p:nvPr/>
          </p:nvSpPr>
          <p:spPr>
            <a:xfrm>
              <a:off x="7829337" y="3766427"/>
              <a:ext cx="134586" cy="134586"/>
            </a:xfrm>
            <a:prstGeom prst="arc">
              <a:avLst/>
            </a:prstGeom>
            <a:ln w="25400">
              <a:solidFill>
                <a:srgbClr val="4DB264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2" name="Arc 111">
              <a:extLst>
                <a:ext uri="{FF2B5EF4-FFF2-40B4-BE49-F238E27FC236}">
                  <a16:creationId xmlns:a16="http://schemas.microsoft.com/office/drawing/2014/main" id="{561FCFE3-5F7A-DB69-91BB-ABF3884D582C}"/>
                </a:ext>
              </a:extLst>
            </p:cNvPr>
            <p:cNvSpPr/>
            <p:nvPr/>
          </p:nvSpPr>
          <p:spPr>
            <a:xfrm>
              <a:off x="7899099" y="3698794"/>
              <a:ext cx="134586" cy="134586"/>
            </a:xfrm>
            <a:prstGeom prst="arc">
              <a:avLst/>
            </a:prstGeom>
            <a:ln w="25400">
              <a:solidFill>
                <a:srgbClr val="F5A639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3" name="Arc 112">
              <a:extLst>
                <a:ext uri="{FF2B5EF4-FFF2-40B4-BE49-F238E27FC236}">
                  <a16:creationId xmlns:a16="http://schemas.microsoft.com/office/drawing/2014/main" id="{8C78597E-F9FC-AE80-71F1-CD590BF5B57B}"/>
                </a:ext>
              </a:extLst>
            </p:cNvPr>
            <p:cNvSpPr/>
            <p:nvPr/>
          </p:nvSpPr>
          <p:spPr>
            <a:xfrm>
              <a:off x="8602708" y="3814855"/>
              <a:ext cx="134586" cy="134586"/>
            </a:xfrm>
            <a:prstGeom prst="arc">
              <a:avLst/>
            </a:prstGeom>
            <a:ln w="25400">
              <a:solidFill>
                <a:srgbClr val="508AC7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4" name="Arc 113">
              <a:extLst>
                <a:ext uri="{FF2B5EF4-FFF2-40B4-BE49-F238E27FC236}">
                  <a16:creationId xmlns:a16="http://schemas.microsoft.com/office/drawing/2014/main" id="{EBEF7D92-5F0F-ADCC-4F23-6AD7FEAA056E}"/>
                </a:ext>
              </a:extLst>
            </p:cNvPr>
            <p:cNvSpPr/>
            <p:nvPr/>
          </p:nvSpPr>
          <p:spPr>
            <a:xfrm>
              <a:off x="8670938" y="3745285"/>
              <a:ext cx="134586" cy="134586"/>
            </a:xfrm>
            <a:prstGeom prst="arc">
              <a:avLst/>
            </a:prstGeom>
            <a:ln w="25400">
              <a:solidFill>
                <a:srgbClr val="CAE1AC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5" name="Arc 114">
              <a:extLst>
                <a:ext uri="{FF2B5EF4-FFF2-40B4-BE49-F238E27FC236}">
                  <a16:creationId xmlns:a16="http://schemas.microsoft.com/office/drawing/2014/main" id="{168BD92B-1985-2492-52D3-18E1C9F4E83F}"/>
                </a:ext>
              </a:extLst>
            </p:cNvPr>
            <p:cNvSpPr/>
            <p:nvPr/>
          </p:nvSpPr>
          <p:spPr>
            <a:xfrm>
              <a:off x="8740328" y="3675364"/>
              <a:ext cx="134586" cy="134586"/>
            </a:xfrm>
            <a:prstGeom prst="arc">
              <a:avLst/>
            </a:prstGeom>
            <a:ln w="25400">
              <a:solidFill>
                <a:srgbClr val="E9601C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13C2B99-63E1-4D09-395D-F72ECBCF5727}"/>
                </a:ext>
              </a:extLst>
            </p:cNvPr>
            <p:cNvSpPr txBox="1"/>
            <p:nvPr/>
          </p:nvSpPr>
          <p:spPr>
            <a:xfrm>
              <a:off x="6110134" y="2966549"/>
              <a:ext cx="350093" cy="2308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b="1" dirty="0"/>
                <a:t>In</a:t>
              </a:r>
              <a:r>
                <a:rPr lang="en-US" b="1" baseline="-25000" dirty="0"/>
                <a:t>2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D93DC51-FC67-EA9C-A755-BACE8674753A}"/>
                </a:ext>
              </a:extLst>
            </p:cNvPr>
            <p:cNvSpPr txBox="1"/>
            <p:nvPr/>
          </p:nvSpPr>
          <p:spPr>
            <a:xfrm>
              <a:off x="6110134" y="2205934"/>
              <a:ext cx="350092" cy="2308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b="1" dirty="0"/>
                <a:t>In</a:t>
              </a:r>
              <a:r>
                <a:rPr lang="en-US" b="1" baseline="-25000" dirty="0"/>
                <a:t>1</a:t>
              </a:r>
            </a:p>
          </p:txBody>
        </p:sp>
      </p:grpSp>
      <p:pic>
        <p:nvPicPr>
          <p:cNvPr id="73" name="Picture 72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1A2323A0-07E3-EF43-B60F-9D5B78CD12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" t="818" r="1672" b="1823"/>
          <a:stretch/>
        </p:blipFill>
        <p:spPr>
          <a:xfrm rot="5400000">
            <a:off x="4147136" y="3867367"/>
            <a:ext cx="2199133" cy="2405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CF39D571-FFA0-C099-C75B-BE71F745DB9B}"/>
              </a:ext>
            </a:extLst>
          </p:cNvPr>
          <p:cNvSpPr/>
          <p:nvPr/>
        </p:nvSpPr>
        <p:spPr>
          <a:xfrm>
            <a:off x="936000" y="3503908"/>
            <a:ext cx="5810399" cy="2833903"/>
          </a:xfrm>
          <a:prstGeom prst="roundRect">
            <a:avLst>
              <a:gd name="adj" fmla="val 4601"/>
            </a:avLst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5F31873-2CFB-9339-1537-9EE483ABD586}"/>
              </a:ext>
            </a:extLst>
          </p:cNvPr>
          <p:cNvSpPr txBox="1"/>
          <p:nvPr/>
        </p:nvSpPr>
        <p:spPr>
          <a:xfrm>
            <a:off x="1070348" y="3515307"/>
            <a:ext cx="2537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Optical Circuit Switches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86D7D1F-B558-4F85-E66B-B99961F8659E}"/>
              </a:ext>
            </a:extLst>
          </p:cNvPr>
          <p:cNvGrpSpPr/>
          <p:nvPr/>
        </p:nvGrpSpPr>
        <p:grpSpPr>
          <a:xfrm>
            <a:off x="4260302" y="3993001"/>
            <a:ext cx="1972800" cy="523220"/>
            <a:chOff x="4024345" y="3906544"/>
            <a:chExt cx="1972800" cy="523220"/>
          </a:xfrm>
        </p:grpSpPr>
        <p:sp>
          <p:nvSpPr>
            <p:cNvPr id="205" name="Rounded Rectangle 204">
              <a:extLst>
                <a:ext uri="{FF2B5EF4-FFF2-40B4-BE49-F238E27FC236}">
                  <a16:creationId xmlns:a16="http://schemas.microsoft.com/office/drawing/2014/main" id="{92218B14-1D09-F9CE-D66F-3F1689494A52}"/>
                </a:ext>
              </a:extLst>
            </p:cNvPr>
            <p:cNvSpPr/>
            <p:nvPr/>
          </p:nvSpPr>
          <p:spPr>
            <a:xfrm>
              <a:off x="4024345" y="3928826"/>
              <a:ext cx="1972800" cy="475036"/>
            </a:xfrm>
            <a:prstGeom prst="roundRect">
              <a:avLst/>
            </a:prstGeom>
            <a:solidFill>
              <a:srgbClr val="BCBCC8">
                <a:alpha val="89477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4E4499D-9A0F-D792-A6D4-BF4DCE5685E2}"/>
                </a:ext>
              </a:extLst>
            </p:cNvPr>
            <p:cNvSpPr txBox="1"/>
            <p:nvPr/>
          </p:nvSpPr>
          <p:spPr>
            <a:xfrm>
              <a:off x="4158319" y="3906544"/>
              <a:ext cx="1721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Custom Designed Switch PIC [2]</a:t>
              </a: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767C95FA-9550-6CE4-4ADD-C1B0E6EACDD7}"/>
              </a:ext>
            </a:extLst>
          </p:cNvPr>
          <p:cNvGrpSpPr/>
          <p:nvPr/>
        </p:nvGrpSpPr>
        <p:grpSpPr>
          <a:xfrm>
            <a:off x="4856021" y="1427897"/>
            <a:ext cx="1766612" cy="1080437"/>
            <a:chOff x="4604021" y="1427897"/>
            <a:chExt cx="1766612" cy="1080437"/>
          </a:xfrm>
        </p:grpSpPr>
        <p:sp>
          <p:nvSpPr>
            <p:cNvPr id="219" name="Rounded Rectangle 218">
              <a:extLst>
                <a:ext uri="{FF2B5EF4-FFF2-40B4-BE49-F238E27FC236}">
                  <a16:creationId xmlns:a16="http://schemas.microsoft.com/office/drawing/2014/main" id="{6677A444-EBC1-A39A-E0D0-A9963A8B63F5}"/>
                </a:ext>
              </a:extLst>
            </p:cNvPr>
            <p:cNvSpPr/>
            <p:nvPr/>
          </p:nvSpPr>
          <p:spPr>
            <a:xfrm>
              <a:off x="4604021" y="1427897"/>
              <a:ext cx="1766612" cy="1080437"/>
            </a:xfrm>
            <a:prstGeom prst="roundRect">
              <a:avLst>
                <a:gd name="adj" fmla="val 7337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2579475A-03EE-2941-C4A7-88577DEF7D02}"/>
                </a:ext>
              </a:extLst>
            </p:cNvPr>
            <p:cNvSpPr txBox="1"/>
            <p:nvPr/>
          </p:nvSpPr>
          <p:spPr>
            <a:xfrm>
              <a:off x="4751215" y="1508447"/>
              <a:ext cx="149023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1. Massively parallel bandwidth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8D21B67C-9E51-165C-278C-70324F0E124D}"/>
                </a:ext>
              </a:extLst>
            </p:cNvPr>
            <p:cNvSpPr txBox="1"/>
            <p:nvPr/>
          </p:nvSpPr>
          <p:spPr>
            <a:xfrm>
              <a:off x="4644938" y="2008390"/>
              <a:ext cx="1702785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dirty="0"/>
                <a:t>2. Distance-independent scaling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9C16643-EFC8-1774-B052-D6B73FE57CDD}"/>
              </a:ext>
            </a:extLst>
          </p:cNvPr>
          <p:cNvGrpSpPr/>
          <p:nvPr/>
        </p:nvGrpSpPr>
        <p:grpSpPr>
          <a:xfrm>
            <a:off x="1120129" y="1700992"/>
            <a:ext cx="5220080" cy="1593401"/>
            <a:chOff x="3603129" y="2114517"/>
            <a:chExt cx="4306327" cy="13144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CEB2D7-C6A6-E6F8-C417-70964E386596}"/>
                </a:ext>
              </a:extLst>
            </p:cNvPr>
            <p:cNvGrpSpPr/>
            <p:nvPr/>
          </p:nvGrpSpPr>
          <p:grpSpPr>
            <a:xfrm>
              <a:off x="7102289" y="3035959"/>
              <a:ext cx="807167" cy="291455"/>
              <a:chOff x="271056" y="3237715"/>
              <a:chExt cx="969530" cy="291455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347C9B8C-3DCF-15F2-1A12-B8FA8E8A8D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056" y="3529170"/>
                <a:ext cx="96953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B350411-D2AB-A3CE-286B-0C9FCE034175}"/>
                  </a:ext>
                </a:extLst>
              </p:cNvPr>
              <p:cNvGrpSpPr/>
              <p:nvPr/>
            </p:nvGrpSpPr>
            <p:grpSpPr>
              <a:xfrm>
                <a:off x="622351" y="3237715"/>
                <a:ext cx="231775" cy="260329"/>
                <a:chOff x="508000" y="2727323"/>
                <a:chExt cx="231775" cy="26032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94E12204-B338-E6F2-5EDE-0C2265939D64}"/>
                    </a:ext>
                  </a:extLst>
                </p:cNvPr>
                <p:cNvCxnSpPr/>
                <p:nvPr/>
              </p:nvCxnSpPr>
              <p:spPr>
                <a:xfrm>
                  <a:off x="508000" y="2727325"/>
                  <a:ext cx="0" cy="26032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B41A1D6A-5FB1-D218-BB3F-6A9BF13A4236}"/>
                    </a:ext>
                  </a:extLst>
                </p:cNvPr>
                <p:cNvCxnSpPr/>
                <p:nvPr/>
              </p:nvCxnSpPr>
              <p:spPr>
                <a:xfrm>
                  <a:off x="546100" y="2727325"/>
                  <a:ext cx="0" cy="260327"/>
                </a:xfrm>
                <a:prstGeom prst="line">
                  <a:avLst/>
                </a:prstGeom>
                <a:ln w="19050">
                  <a:solidFill>
                    <a:srgbClr val="FF9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557CC646-E1A2-723B-2FEB-106592CF969B}"/>
                    </a:ext>
                  </a:extLst>
                </p:cNvPr>
                <p:cNvCxnSpPr/>
                <p:nvPr/>
              </p:nvCxnSpPr>
              <p:spPr>
                <a:xfrm>
                  <a:off x="587375" y="2727324"/>
                  <a:ext cx="0" cy="260327"/>
                </a:xfrm>
                <a:prstGeom prst="line">
                  <a:avLst/>
                </a:prstGeom>
                <a:ln w="19050">
                  <a:solidFill>
                    <a:srgbClr val="FFD71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DC5B1BED-EB9A-A35D-8CF8-94657A39CE3B}"/>
                    </a:ext>
                  </a:extLst>
                </p:cNvPr>
                <p:cNvCxnSpPr/>
                <p:nvPr/>
              </p:nvCxnSpPr>
              <p:spPr>
                <a:xfrm>
                  <a:off x="625475" y="2727324"/>
                  <a:ext cx="0" cy="260327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0AC22BF9-86F9-DDC9-C56B-7720BDF4FAC1}"/>
                    </a:ext>
                  </a:extLst>
                </p:cNvPr>
                <p:cNvCxnSpPr/>
                <p:nvPr/>
              </p:nvCxnSpPr>
              <p:spPr>
                <a:xfrm>
                  <a:off x="663575" y="2727323"/>
                  <a:ext cx="0" cy="26032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A835E54-4591-0907-AD06-8DB6AB67258A}"/>
                    </a:ext>
                  </a:extLst>
                </p:cNvPr>
                <p:cNvCxnSpPr/>
                <p:nvPr/>
              </p:nvCxnSpPr>
              <p:spPr>
                <a:xfrm>
                  <a:off x="701675" y="2727323"/>
                  <a:ext cx="0" cy="260327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DDBBC1EC-0080-2F68-7D20-FDE77B47167E}"/>
                    </a:ext>
                  </a:extLst>
                </p:cNvPr>
                <p:cNvCxnSpPr/>
                <p:nvPr/>
              </p:nvCxnSpPr>
              <p:spPr>
                <a:xfrm>
                  <a:off x="739775" y="2727323"/>
                  <a:ext cx="0" cy="260327"/>
                </a:xfrm>
                <a:prstGeom prst="line">
                  <a:avLst/>
                </a:prstGeom>
                <a:ln w="190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69C99F-048A-AA4B-ADEE-01327ADAAEF6}"/>
                </a:ext>
              </a:extLst>
            </p:cNvPr>
            <p:cNvSpPr txBox="1"/>
            <p:nvPr/>
          </p:nvSpPr>
          <p:spPr>
            <a:xfrm>
              <a:off x="6617357" y="2863550"/>
              <a:ext cx="972589" cy="360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Modulated Signals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B4B3437-19FD-06AE-D92C-BC0B9543E459}"/>
                </a:ext>
              </a:extLst>
            </p:cNvPr>
            <p:cNvGrpSpPr/>
            <p:nvPr/>
          </p:nvGrpSpPr>
          <p:grpSpPr>
            <a:xfrm>
              <a:off x="3603129" y="2114517"/>
              <a:ext cx="3465038" cy="1314483"/>
              <a:chOff x="1879205" y="1427136"/>
              <a:chExt cx="3465038" cy="131448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5587996-6289-AE66-98E5-7968FC4E1145}"/>
                  </a:ext>
                </a:extLst>
              </p:cNvPr>
              <p:cNvGrpSpPr/>
              <p:nvPr/>
            </p:nvGrpSpPr>
            <p:grpSpPr>
              <a:xfrm>
                <a:off x="2848134" y="2113751"/>
                <a:ext cx="514350" cy="508635"/>
                <a:chOff x="4074795" y="3392565"/>
                <a:chExt cx="514350" cy="508635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FF0F75FF-2702-0357-3658-AE7326173405}"/>
                    </a:ext>
                  </a:extLst>
                </p:cNvPr>
                <p:cNvSpPr/>
                <p:nvPr/>
              </p:nvSpPr>
              <p:spPr>
                <a:xfrm>
                  <a:off x="4074795" y="3392565"/>
                  <a:ext cx="514350" cy="50863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74411AE-9A03-2F1F-0533-EDBF05029F67}"/>
                    </a:ext>
                  </a:extLst>
                </p:cNvPr>
                <p:cNvSpPr/>
                <p:nvPr/>
              </p:nvSpPr>
              <p:spPr>
                <a:xfrm>
                  <a:off x="4157924" y="3480436"/>
                  <a:ext cx="348615" cy="331470"/>
                </a:xfrm>
                <a:prstGeom prst="ellipse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Block Arc 59">
                  <a:extLst>
                    <a:ext uri="{FF2B5EF4-FFF2-40B4-BE49-F238E27FC236}">
                      <a16:creationId xmlns:a16="http://schemas.microsoft.com/office/drawing/2014/main" id="{037F125E-7A80-1026-B771-D350F0A9FFC4}"/>
                    </a:ext>
                  </a:extLst>
                </p:cNvPr>
                <p:cNvSpPr/>
                <p:nvPr/>
              </p:nvSpPr>
              <p:spPr>
                <a:xfrm rot="18773205">
                  <a:off x="4105900" y="3476647"/>
                  <a:ext cx="339924" cy="244336"/>
                </a:xfrm>
                <a:prstGeom prst="blockArc">
                  <a:avLst>
                    <a:gd name="adj1" fmla="val 11340385"/>
                    <a:gd name="adj2" fmla="val 19896399"/>
                    <a:gd name="adj3" fmla="val 25578"/>
                  </a:avLst>
                </a:prstGeom>
                <a:solidFill>
                  <a:srgbClr val="C00000"/>
                </a:solidFill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354DFCC-860B-BFE4-7DF7-FC6412A1D411}"/>
                    </a:ext>
                  </a:extLst>
                </p:cNvPr>
                <p:cNvSpPr/>
                <p:nvPr/>
              </p:nvSpPr>
              <p:spPr>
                <a:xfrm>
                  <a:off x="4223354" y="3538715"/>
                  <a:ext cx="217753" cy="21491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9EAA112-C809-B184-E275-37CDD24FC53A}"/>
                  </a:ext>
                </a:extLst>
              </p:cNvPr>
              <p:cNvGrpSpPr/>
              <p:nvPr/>
            </p:nvGrpSpPr>
            <p:grpSpPr>
              <a:xfrm>
                <a:off x="3425349" y="2113752"/>
                <a:ext cx="514350" cy="508635"/>
                <a:chOff x="4074795" y="3392565"/>
                <a:chExt cx="514350" cy="508635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0EDF395C-EB4C-B634-ECDE-7AD2A5B6CFAD}"/>
                    </a:ext>
                  </a:extLst>
                </p:cNvPr>
                <p:cNvSpPr/>
                <p:nvPr/>
              </p:nvSpPr>
              <p:spPr>
                <a:xfrm>
                  <a:off x="4074795" y="3392565"/>
                  <a:ext cx="514350" cy="50863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6F23601-D064-8FFA-0ED8-EA5B6CB91BC5}"/>
                    </a:ext>
                  </a:extLst>
                </p:cNvPr>
                <p:cNvSpPr/>
                <p:nvPr/>
              </p:nvSpPr>
              <p:spPr>
                <a:xfrm>
                  <a:off x="4157924" y="3480436"/>
                  <a:ext cx="348615" cy="331470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Block Arc 55">
                  <a:extLst>
                    <a:ext uri="{FF2B5EF4-FFF2-40B4-BE49-F238E27FC236}">
                      <a16:creationId xmlns:a16="http://schemas.microsoft.com/office/drawing/2014/main" id="{54AC18DE-D816-370B-837C-7F1331C2F87E}"/>
                    </a:ext>
                  </a:extLst>
                </p:cNvPr>
                <p:cNvSpPr/>
                <p:nvPr/>
              </p:nvSpPr>
              <p:spPr>
                <a:xfrm rot="18773205">
                  <a:off x="4111804" y="3469027"/>
                  <a:ext cx="319033" cy="266828"/>
                </a:xfrm>
                <a:prstGeom prst="blockArc">
                  <a:avLst>
                    <a:gd name="adj1" fmla="val 11183927"/>
                    <a:gd name="adj2" fmla="val 19296503"/>
                    <a:gd name="adj3" fmla="val 27407"/>
                  </a:avLst>
                </a:prstGeom>
                <a:solidFill>
                  <a:srgbClr val="0070C0"/>
                </a:solidFill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9533560-5DC7-BC4E-44E7-12DB20EA292A}"/>
                    </a:ext>
                  </a:extLst>
                </p:cNvPr>
                <p:cNvSpPr/>
                <p:nvPr/>
              </p:nvSpPr>
              <p:spPr>
                <a:xfrm>
                  <a:off x="4223354" y="3538715"/>
                  <a:ext cx="217753" cy="21491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5169E41-924F-F671-4511-340F795327B3}"/>
                  </a:ext>
                </a:extLst>
              </p:cNvPr>
              <p:cNvGrpSpPr/>
              <p:nvPr/>
            </p:nvGrpSpPr>
            <p:grpSpPr>
              <a:xfrm>
                <a:off x="4355384" y="2114553"/>
                <a:ext cx="514350" cy="508635"/>
                <a:chOff x="4074795" y="3392565"/>
                <a:chExt cx="514350" cy="508635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615992BE-14BC-DA2A-AA32-1ACF282DDEB2}"/>
                    </a:ext>
                  </a:extLst>
                </p:cNvPr>
                <p:cNvSpPr/>
                <p:nvPr/>
              </p:nvSpPr>
              <p:spPr>
                <a:xfrm>
                  <a:off x="4074795" y="3392565"/>
                  <a:ext cx="514350" cy="50863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54EEEA1C-FB0E-4B92-D789-7AE74C66FF18}"/>
                    </a:ext>
                  </a:extLst>
                </p:cNvPr>
                <p:cNvSpPr/>
                <p:nvPr/>
              </p:nvSpPr>
              <p:spPr>
                <a:xfrm>
                  <a:off x="4157924" y="3480436"/>
                  <a:ext cx="348615" cy="331470"/>
                </a:xfrm>
                <a:prstGeom prst="ellipse">
                  <a:avLst/>
                </a:prstGeom>
                <a:noFill/>
                <a:ln w="76200">
                  <a:solidFill>
                    <a:srgbClr val="1DD0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Block Arc 51">
                  <a:extLst>
                    <a:ext uri="{FF2B5EF4-FFF2-40B4-BE49-F238E27FC236}">
                      <a16:creationId xmlns:a16="http://schemas.microsoft.com/office/drawing/2014/main" id="{D7776CC1-3D3D-E034-2CF0-8314FE92544C}"/>
                    </a:ext>
                  </a:extLst>
                </p:cNvPr>
                <p:cNvSpPr/>
                <p:nvPr/>
              </p:nvSpPr>
              <p:spPr>
                <a:xfrm rot="18773205">
                  <a:off x="4107979" y="3481415"/>
                  <a:ext cx="313940" cy="249990"/>
                </a:xfrm>
                <a:prstGeom prst="blockArc">
                  <a:avLst>
                    <a:gd name="adj1" fmla="val 11340385"/>
                    <a:gd name="adj2" fmla="val 18991521"/>
                    <a:gd name="adj3" fmla="val 24056"/>
                  </a:avLst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3EFE6EE6-5923-35B0-5F91-8F5B3D0AED34}"/>
                    </a:ext>
                  </a:extLst>
                </p:cNvPr>
                <p:cNvSpPr/>
                <p:nvPr/>
              </p:nvSpPr>
              <p:spPr>
                <a:xfrm>
                  <a:off x="4223354" y="3538715"/>
                  <a:ext cx="217753" cy="21491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" name="Right Arrow 10">
                <a:extLst>
                  <a:ext uri="{FF2B5EF4-FFF2-40B4-BE49-F238E27FC236}">
                    <a16:creationId xmlns:a16="http://schemas.microsoft.com/office/drawing/2014/main" id="{4B21D056-973C-8C1F-5134-8042A73AEB2F}"/>
                  </a:ext>
                </a:extLst>
              </p:cNvPr>
              <p:cNvSpPr/>
              <p:nvPr/>
            </p:nvSpPr>
            <p:spPr>
              <a:xfrm>
                <a:off x="1926564" y="2535879"/>
                <a:ext cx="502920" cy="205740"/>
              </a:xfrm>
              <a:prstGeom prst="rightArrow">
                <a:avLst/>
              </a:prstGeom>
              <a:gradFill flip="none" rotWithShape="1">
                <a:gsLst>
                  <a:gs pos="62000">
                    <a:srgbClr val="00B050"/>
                  </a:gs>
                  <a:gs pos="52000">
                    <a:srgbClr val="FFFF00"/>
                  </a:gs>
                  <a:gs pos="38000">
                    <a:srgbClr val="FFC000"/>
                  </a:gs>
                  <a:gs pos="27000">
                    <a:srgbClr val="FF0000"/>
                  </a:gs>
                  <a:gs pos="72000">
                    <a:srgbClr val="0070C0"/>
                  </a:gs>
                  <a:gs pos="87000">
                    <a:srgbClr val="00B0F0"/>
                  </a:gs>
                  <a:gs pos="100000">
                    <a:srgbClr val="7030A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30DCCCF-D0A8-98D6-6017-F16FA2FC1EFD}"/>
                  </a:ext>
                </a:extLst>
              </p:cNvPr>
              <p:cNvGrpSpPr/>
              <p:nvPr/>
            </p:nvGrpSpPr>
            <p:grpSpPr>
              <a:xfrm>
                <a:off x="2429484" y="2560734"/>
                <a:ext cx="2914759" cy="156029"/>
                <a:chOff x="2034540" y="4817743"/>
                <a:chExt cx="2914759" cy="156029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D986ABF7-8875-4AB6-E04A-A290CEF6C309}"/>
                    </a:ext>
                  </a:extLst>
                </p:cNvPr>
                <p:cNvGrpSpPr/>
                <p:nvPr/>
              </p:nvGrpSpPr>
              <p:grpSpPr>
                <a:xfrm>
                  <a:off x="2034540" y="4817743"/>
                  <a:ext cx="400104" cy="154307"/>
                  <a:chOff x="2034540" y="4817743"/>
                  <a:chExt cx="400104" cy="154307"/>
                </a:xfrm>
              </p:grpSpPr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D0FAAB3B-C3CC-59D6-E51E-E5981B963073}"/>
                      </a:ext>
                    </a:extLst>
                  </p:cNvPr>
                  <p:cNvSpPr/>
                  <p:nvPr/>
                </p:nvSpPr>
                <p:spPr>
                  <a:xfrm>
                    <a:off x="2034540" y="4817744"/>
                    <a:ext cx="62865" cy="154305"/>
                  </a:xfrm>
                  <a:prstGeom prst="rect">
                    <a:avLst/>
                  </a:prstGeom>
                  <a:solidFill>
                    <a:schemeClr val="tx1"/>
                  </a:solidFill>
                  <a:ln w="4127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09DA8779-8AF9-B6D4-1B7A-84F8CA124555}"/>
                      </a:ext>
                    </a:extLst>
                  </p:cNvPr>
                  <p:cNvSpPr/>
                  <p:nvPr/>
                </p:nvSpPr>
                <p:spPr>
                  <a:xfrm>
                    <a:off x="2123122" y="4817744"/>
                    <a:ext cx="45720" cy="154305"/>
                  </a:xfrm>
                  <a:prstGeom prst="rect">
                    <a:avLst/>
                  </a:prstGeom>
                  <a:solidFill>
                    <a:schemeClr val="tx1"/>
                  </a:solidFill>
                  <a:ln w="4127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A5992267-05C9-0E28-84C1-DDCCD329219B}"/>
                      </a:ext>
                    </a:extLst>
                  </p:cNvPr>
                  <p:cNvSpPr/>
                  <p:nvPr/>
                </p:nvSpPr>
                <p:spPr>
                  <a:xfrm>
                    <a:off x="2194671" y="4817743"/>
                    <a:ext cx="27432" cy="154305"/>
                  </a:xfrm>
                  <a:prstGeom prst="rect">
                    <a:avLst/>
                  </a:prstGeom>
                  <a:solidFill>
                    <a:schemeClr val="tx1"/>
                  </a:solidFill>
                  <a:ln w="4127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" name="Trapezoid 48">
                    <a:extLst>
                      <a:ext uri="{FF2B5EF4-FFF2-40B4-BE49-F238E27FC236}">
                        <a16:creationId xmlns:a16="http://schemas.microsoft.com/office/drawing/2014/main" id="{BD1AC147-4582-DCDD-59FE-E41929F570B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266107" y="4803512"/>
                    <a:ext cx="154306" cy="182769"/>
                  </a:xfrm>
                  <a:prstGeom prst="trapezoid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6E6346D-A2F4-5457-4411-5D03336CA484}"/>
                    </a:ext>
                  </a:extLst>
                </p:cNvPr>
                <p:cNvSpPr/>
                <p:nvPr/>
              </p:nvSpPr>
              <p:spPr>
                <a:xfrm>
                  <a:off x="2434645" y="4862891"/>
                  <a:ext cx="2114550" cy="64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E31848B4-925B-C4B0-0EAD-D0E922F14836}"/>
                    </a:ext>
                  </a:extLst>
                </p:cNvPr>
                <p:cNvGrpSpPr/>
                <p:nvPr/>
              </p:nvGrpSpPr>
              <p:grpSpPr>
                <a:xfrm rot="10800000">
                  <a:off x="4549195" y="4819465"/>
                  <a:ext cx="400104" cy="154307"/>
                  <a:chOff x="2034540" y="4817743"/>
                  <a:chExt cx="400104" cy="154307"/>
                </a:xfrm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4F21A5ED-3809-253C-ED46-DEA2436EA93F}"/>
                      </a:ext>
                    </a:extLst>
                  </p:cNvPr>
                  <p:cNvSpPr/>
                  <p:nvPr/>
                </p:nvSpPr>
                <p:spPr>
                  <a:xfrm>
                    <a:off x="2034540" y="4817744"/>
                    <a:ext cx="62865" cy="154305"/>
                  </a:xfrm>
                  <a:prstGeom prst="rect">
                    <a:avLst/>
                  </a:prstGeom>
                  <a:solidFill>
                    <a:schemeClr val="tx1"/>
                  </a:solidFill>
                  <a:ln w="4127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2B2CB25C-D5B9-22EF-4F89-A3B6DEFE52CB}"/>
                      </a:ext>
                    </a:extLst>
                  </p:cNvPr>
                  <p:cNvSpPr/>
                  <p:nvPr/>
                </p:nvSpPr>
                <p:spPr>
                  <a:xfrm>
                    <a:off x="2123122" y="4817744"/>
                    <a:ext cx="45720" cy="154305"/>
                  </a:xfrm>
                  <a:prstGeom prst="rect">
                    <a:avLst/>
                  </a:prstGeom>
                  <a:solidFill>
                    <a:schemeClr val="tx1"/>
                  </a:solidFill>
                  <a:ln w="4127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92A5939B-F9EB-924F-F3FB-9DA77FCF78E4}"/>
                      </a:ext>
                    </a:extLst>
                  </p:cNvPr>
                  <p:cNvSpPr/>
                  <p:nvPr/>
                </p:nvSpPr>
                <p:spPr>
                  <a:xfrm>
                    <a:off x="2194671" y="4817743"/>
                    <a:ext cx="27432" cy="154305"/>
                  </a:xfrm>
                  <a:prstGeom prst="rect">
                    <a:avLst/>
                  </a:prstGeom>
                  <a:solidFill>
                    <a:schemeClr val="tx1"/>
                  </a:solidFill>
                  <a:ln w="4127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" name="Trapezoid 44">
                    <a:extLst>
                      <a:ext uri="{FF2B5EF4-FFF2-40B4-BE49-F238E27FC236}">
                        <a16:creationId xmlns:a16="http://schemas.microsoft.com/office/drawing/2014/main" id="{D7DC3DF1-7843-912E-0ED6-356C0E99A65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266107" y="4803512"/>
                    <a:ext cx="154306" cy="182769"/>
                  </a:xfrm>
                  <a:prstGeom prst="trapezoid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5DE2309-9A04-178A-954E-CEE08A3172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6984" y="2497020"/>
                <a:ext cx="2698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6EECF4B-0149-300D-1B7B-838657FA5667}"/>
                  </a:ext>
                </a:extLst>
              </p:cNvPr>
              <p:cNvGrpSpPr/>
              <p:nvPr/>
            </p:nvGrpSpPr>
            <p:grpSpPr>
              <a:xfrm>
                <a:off x="2876751" y="1430858"/>
                <a:ext cx="562975" cy="921442"/>
                <a:chOff x="2390367" y="3609854"/>
                <a:chExt cx="562975" cy="921442"/>
              </a:xfrm>
            </p:grpSpPr>
            <p:sp>
              <p:nvSpPr>
                <p:cNvPr id="32" name="Triangle 31">
                  <a:extLst>
                    <a:ext uri="{FF2B5EF4-FFF2-40B4-BE49-F238E27FC236}">
                      <a16:creationId xmlns:a16="http://schemas.microsoft.com/office/drawing/2014/main" id="{ACC71FDD-221B-E186-3C84-8801BB83597B}"/>
                    </a:ext>
                  </a:extLst>
                </p:cNvPr>
                <p:cNvSpPr/>
                <p:nvPr/>
              </p:nvSpPr>
              <p:spPr>
                <a:xfrm rot="10800000">
                  <a:off x="2475761" y="3974344"/>
                  <a:ext cx="283183" cy="26255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18849DA-93A1-8DAE-2A68-D90B898C78D9}"/>
                    </a:ext>
                  </a:extLst>
                </p:cNvPr>
                <p:cNvCxnSpPr>
                  <a:cxnSpLocks/>
                  <a:stCxn id="32" idx="5"/>
                </p:cNvCxnSpPr>
                <p:nvPr/>
              </p:nvCxnSpPr>
              <p:spPr>
                <a:xfrm>
                  <a:off x="2546557" y="4105619"/>
                  <a:ext cx="0" cy="2213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CDB2DFB7-81AF-8355-4B99-15E005D9A574}"/>
                    </a:ext>
                  </a:extLst>
                </p:cNvPr>
                <p:cNvCxnSpPr>
                  <a:cxnSpLocks/>
                  <a:stCxn id="32" idx="1"/>
                </p:cNvCxnSpPr>
                <p:nvPr/>
              </p:nvCxnSpPr>
              <p:spPr>
                <a:xfrm>
                  <a:off x="2688148" y="4105619"/>
                  <a:ext cx="0" cy="4256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9C737EC6-A52E-0978-08F8-6CBCF0797C8A}"/>
                    </a:ext>
                  </a:extLst>
                </p:cNvPr>
                <p:cNvGrpSpPr/>
                <p:nvPr/>
              </p:nvGrpSpPr>
              <p:grpSpPr>
                <a:xfrm>
                  <a:off x="2390367" y="3609854"/>
                  <a:ext cx="562975" cy="307777"/>
                  <a:chOff x="3208805" y="3622919"/>
                  <a:chExt cx="562975" cy="307777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BABECC89-8AFF-06B0-5930-0129BECB25A3}"/>
                      </a:ext>
                    </a:extLst>
                  </p:cNvPr>
                  <p:cNvSpPr/>
                  <p:nvPr/>
                </p:nvSpPr>
                <p:spPr>
                  <a:xfrm>
                    <a:off x="3227560" y="3644020"/>
                    <a:ext cx="416460" cy="19464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641B5315-51E6-E48E-23D1-799D6A6E7D18}"/>
                      </a:ext>
                    </a:extLst>
                  </p:cNvPr>
                  <p:cNvSpPr txBox="1"/>
                  <p:nvPr/>
                </p:nvSpPr>
                <p:spPr>
                  <a:xfrm>
                    <a:off x="3208805" y="3622919"/>
                    <a:ext cx="56297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Data</a:t>
                    </a:r>
                  </a:p>
                </p:txBody>
              </p:sp>
            </p:grp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4AFE367D-8026-351C-09E6-9F4B6AA051F0}"/>
                    </a:ext>
                  </a:extLst>
                </p:cNvPr>
                <p:cNvCxnSpPr>
                  <a:cxnSpLocks/>
                  <a:stCxn id="37" idx="2"/>
                </p:cNvCxnSpPr>
                <p:nvPr/>
              </p:nvCxnSpPr>
              <p:spPr>
                <a:xfrm>
                  <a:off x="2617352" y="3825604"/>
                  <a:ext cx="0" cy="15319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D73D139-25D8-3DAA-91F5-9C7454F39EB5}"/>
                  </a:ext>
                </a:extLst>
              </p:cNvPr>
              <p:cNvGrpSpPr/>
              <p:nvPr/>
            </p:nvGrpSpPr>
            <p:grpSpPr>
              <a:xfrm>
                <a:off x="3468578" y="1427529"/>
                <a:ext cx="562975" cy="921442"/>
                <a:chOff x="2390367" y="3609854"/>
                <a:chExt cx="562975" cy="921442"/>
              </a:xfrm>
            </p:grpSpPr>
            <p:sp>
              <p:nvSpPr>
                <p:cNvPr id="25" name="Triangle 24">
                  <a:extLst>
                    <a:ext uri="{FF2B5EF4-FFF2-40B4-BE49-F238E27FC236}">
                      <a16:creationId xmlns:a16="http://schemas.microsoft.com/office/drawing/2014/main" id="{2D1D7070-417B-F664-59A5-CB87327962C5}"/>
                    </a:ext>
                  </a:extLst>
                </p:cNvPr>
                <p:cNvSpPr/>
                <p:nvPr/>
              </p:nvSpPr>
              <p:spPr>
                <a:xfrm rot="10800000">
                  <a:off x="2475761" y="3974344"/>
                  <a:ext cx="283183" cy="26255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A214777-EBEE-0584-4A08-4B72637B6EAF}"/>
                    </a:ext>
                  </a:extLst>
                </p:cNvPr>
                <p:cNvCxnSpPr>
                  <a:cxnSpLocks/>
                  <a:stCxn id="25" idx="5"/>
                </p:cNvCxnSpPr>
                <p:nvPr/>
              </p:nvCxnSpPr>
              <p:spPr>
                <a:xfrm>
                  <a:off x="2546557" y="4105619"/>
                  <a:ext cx="0" cy="2213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9164309-37B8-BAC2-91A2-74F7F1981846}"/>
                    </a:ext>
                  </a:extLst>
                </p:cNvPr>
                <p:cNvCxnSpPr>
                  <a:cxnSpLocks/>
                  <a:stCxn id="25" idx="1"/>
                </p:cNvCxnSpPr>
                <p:nvPr/>
              </p:nvCxnSpPr>
              <p:spPr>
                <a:xfrm>
                  <a:off x="2688148" y="4105619"/>
                  <a:ext cx="0" cy="4256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AB0C46E5-3A08-D58E-2399-041C2A6938AF}"/>
                    </a:ext>
                  </a:extLst>
                </p:cNvPr>
                <p:cNvGrpSpPr/>
                <p:nvPr/>
              </p:nvGrpSpPr>
              <p:grpSpPr>
                <a:xfrm>
                  <a:off x="2390367" y="3609854"/>
                  <a:ext cx="562975" cy="307777"/>
                  <a:chOff x="3208805" y="3622919"/>
                  <a:chExt cx="562975" cy="307777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34F4A71C-ED1C-EA2A-F96A-5D9A2C673656}"/>
                      </a:ext>
                    </a:extLst>
                  </p:cNvPr>
                  <p:cNvSpPr/>
                  <p:nvPr/>
                </p:nvSpPr>
                <p:spPr>
                  <a:xfrm>
                    <a:off x="3227560" y="3644020"/>
                    <a:ext cx="416460" cy="19464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765DB48A-9977-2EFF-200B-4E62F2A981AD}"/>
                      </a:ext>
                    </a:extLst>
                  </p:cNvPr>
                  <p:cNvSpPr txBox="1"/>
                  <p:nvPr/>
                </p:nvSpPr>
                <p:spPr>
                  <a:xfrm>
                    <a:off x="3208805" y="3622919"/>
                    <a:ext cx="56297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Data</a:t>
                    </a:r>
                  </a:p>
                </p:txBody>
              </p:sp>
            </p:grp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4855C784-A3A2-533F-A58D-735E8A3C671B}"/>
                    </a:ext>
                  </a:extLst>
                </p:cNvPr>
                <p:cNvCxnSpPr>
                  <a:cxnSpLocks/>
                  <a:stCxn id="30" idx="2"/>
                </p:cNvCxnSpPr>
                <p:nvPr/>
              </p:nvCxnSpPr>
              <p:spPr>
                <a:xfrm>
                  <a:off x="2617352" y="3825604"/>
                  <a:ext cx="0" cy="15319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074C673-5355-D922-7446-B80CC32811C7}"/>
                  </a:ext>
                </a:extLst>
              </p:cNvPr>
              <p:cNvGrpSpPr/>
              <p:nvPr/>
            </p:nvGrpSpPr>
            <p:grpSpPr>
              <a:xfrm>
                <a:off x="4380468" y="1427136"/>
                <a:ext cx="562975" cy="921442"/>
                <a:chOff x="2390367" y="3609854"/>
                <a:chExt cx="562975" cy="921442"/>
              </a:xfrm>
            </p:grpSpPr>
            <p:sp>
              <p:nvSpPr>
                <p:cNvPr id="18" name="Triangle 17">
                  <a:extLst>
                    <a:ext uri="{FF2B5EF4-FFF2-40B4-BE49-F238E27FC236}">
                      <a16:creationId xmlns:a16="http://schemas.microsoft.com/office/drawing/2014/main" id="{3750C801-3650-662A-C698-E41B4F3B45BD}"/>
                    </a:ext>
                  </a:extLst>
                </p:cNvPr>
                <p:cNvSpPr/>
                <p:nvPr/>
              </p:nvSpPr>
              <p:spPr>
                <a:xfrm rot="10800000">
                  <a:off x="2475761" y="3974344"/>
                  <a:ext cx="283183" cy="26255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B9881586-FFFD-A9C1-0EBB-F66B40EA749F}"/>
                    </a:ext>
                  </a:extLst>
                </p:cNvPr>
                <p:cNvCxnSpPr>
                  <a:cxnSpLocks/>
                  <a:stCxn id="18" idx="5"/>
                </p:cNvCxnSpPr>
                <p:nvPr/>
              </p:nvCxnSpPr>
              <p:spPr>
                <a:xfrm>
                  <a:off x="2546557" y="4105619"/>
                  <a:ext cx="0" cy="2213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B4A0E15-0952-1FE3-4948-2CADD1EF50EE}"/>
                    </a:ext>
                  </a:extLst>
                </p:cNvPr>
                <p:cNvCxnSpPr>
                  <a:cxnSpLocks/>
                  <a:stCxn id="18" idx="1"/>
                </p:cNvCxnSpPr>
                <p:nvPr/>
              </p:nvCxnSpPr>
              <p:spPr>
                <a:xfrm>
                  <a:off x="2688148" y="4105619"/>
                  <a:ext cx="0" cy="4256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4A913B24-3388-F30E-C934-BA4BFE15B801}"/>
                    </a:ext>
                  </a:extLst>
                </p:cNvPr>
                <p:cNvGrpSpPr/>
                <p:nvPr/>
              </p:nvGrpSpPr>
              <p:grpSpPr>
                <a:xfrm>
                  <a:off x="2390367" y="3609854"/>
                  <a:ext cx="562975" cy="307777"/>
                  <a:chOff x="3208805" y="3622919"/>
                  <a:chExt cx="562975" cy="307777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61497743-B63A-9B14-5BF9-7B8B2A178A06}"/>
                      </a:ext>
                    </a:extLst>
                  </p:cNvPr>
                  <p:cNvSpPr/>
                  <p:nvPr/>
                </p:nvSpPr>
                <p:spPr>
                  <a:xfrm>
                    <a:off x="3227560" y="3644020"/>
                    <a:ext cx="416460" cy="19464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2A54F92-C836-8A9F-A0B1-5F0D83B3DA94}"/>
                      </a:ext>
                    </a:extLst>
                  </p:cNvPr>
                  <p:cNvSpPr txBox="1"/>
                  <p:nvPr/>
                </p:nvSpPr>
                <p:spPr>
                  <a:xfrm>
                    <a:off x="3208805" y="3622919"/>
                    <a:ext cx="56297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Data</a:t>
                    </a:r>
                  </a:p>
                </p:txBody>
              </p:sp>
            </p:grp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91D28B2-7CD6-97EC-172A-01FBE72DB048}"/>
                    </a:ext>
                  </a:extLst>
                </p:cNvPr>
                <p:cNvCxnSpPr>
                  <a:cxnSpLocks/>
                  <a:stCxn id="23" idx="2"/>
                </p:cNvCxnSpPr>
                <p:nvPr/>
              </p:nvCxnSpPr>
              <p:spPr>
                <a:xfrm>
                  <a:off x="2617352" y="3825604"/>
                  <a:ext cx="0" cy="15319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7F1581-48BF-DB98-BF5D-3171D3DD137A}"/>
                  </a:ext>
                </a:extLst>
              </p:cNvPr>
              <p:cNvSpPr txBox="1"/>
              <p:nvPr/>
            </p:nvSpPr>
            <p:spPr>
              <a:xfrm>
                <a:off x="1879205" y="2237956"/>
                <a:ext cx="587412" cy="360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Comb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Laser</a:t>
                </a:r>
              </a:p>
            </p:txBody>
          </p:sp>
        </p:grp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09AF5259-1BAB-C352-EC79-379D863EC913}"/>
              </a:ext>
            </a:extLst>
          </p:cNvPr>
          <p:cNvSpPr txBox="1"/>
          <p:nvPr/>
        </p:nvSpPr>
        <p:spPr>
          <a:xfrm>
            <a:off x="1332477" y="1862004"/>
            <a:ext cx="912157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Micro-ring resonator (MRR)</a:t>
            </a:r>
          </a:p>
        </p:txBody>
      </p: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3D398CBF-AF86-7CDB-0B60-ACE98F84EAD8}"/>
              </a:ext>
            </a:extLst>
          </p:cNvPr>
          <p:cNvCxnSpPr>
            <a:cxnSpLocks/>
            <a:stCxn id="189" idx="2"/>
            <a:endCxn id="60" idx="2"/>
          </p:cNvCxnSpPr>
          <p:nvPr/>
        </p:nvCxnSpPr>
        <p:spPr>
          <a:xfrm rot="16200000" flipH="1">
            <a:off x="2025981" y="2270909"/>
            <a:ext cx="274978" cy="749829"/>
          </a:xfrm>
          <a:prstGeom prst="curvedConnector2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ounded Rectangle 192">
            <a:extLst>
              <a:ext uri="{FF2B5EF4-FFF2-40B4-BE49-F238E27FC236}">
                <a16:creationId xmlns:a16="http://schemas.microsoft.com/office/drawing/2014/main" id="{265CA173-E1A6-37D6-973F-8DAB9873EE06}"/>
              </a:ext>
            </a:extLst>
          </p:cNvPr>
          <p:cNvSpPr/>
          <p:nvPr/>
        </p:nvSpPr>
        <p:spPr>
          <a:xfrm>
            <a:off x="936000" y="1315347"/>
            <a:ext cx="5810399" cy="2083970"/>
          </a:xfrm>
          <a:prstGeom prst="roundRect">
            <a:avLst>
              <a:gd name="adj" fmla="val 4601"/>
            </a:avLst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374E3E4B-148C-5E21-2882-8464A5200A1F}"/>
              </a:ext>
            </a:extLst>
          </p:cNvPr>
          <p:cNvSpPr txBox="1"/>
          <p:nvPr/>
        </p:nvSpPr>
        <p:spPr>
          <a:xfrm>
            <a:off x="1126327" y="1350175"/>
            <a:ext cx="3374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Embedded Photonic Transceiver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65CD7537-A178-FF67-7A7D-1AB36AF8696F}"/>
              </a:ext>
            </a:extLst>
          </p:cNvPr>
          <p:cNvGrpSpPr/>
          <p:nvPr/>
        </p:nvGrpSpPr>
        <p:grpSpPr>
          <a:xfrm>
            <a:off x="7750228" y="4249551"/>
            <a:ext cx="1268030" cy="353764"/>
            <a:chOff x="7750228" y="4249551"/>
            <a:chExt cx="1268030" cy="353764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62BAF2A0-4D26-C110-B2E5-C5E57FFBF8C2}"/>
                </a:ext>
              </a:extLst>
            </p:cNvPr>
            <p:cNvSpPr/>
            <p:nvPr/>
          </p:nvSpPr>
          <p:spPr>
            <a:xfrm>
              <a:off x="7750228" y="4249551"/>
              <a:ext cx="1268030" cy="353764"/>
            </a:xfrm>
            <a:prstGeom prst="roundRect">
              <a:avLst/>
            </a:prstGeom>
            <a:solidFill>
              <a:srgbClr val="CECDDC">
                <a:alpha val="68000"/>
              </a:srgbClr>
            </a:solidFill>
            <a:ln w="158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A13874C-EC52-578E-4B9C-1DB987A7BA7C}"/>
                </a:ext>
              </a:extLst>
            </p:cNvPr>
            <p:cNvSpPr txBox="1"/>
            <p:nvPr/>
          </p:nvSpPr>
          <p:spPr>
            <a:xfrm>
              <a:off x="7855258" y="4339719"/>
              <a:ext cx="105458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000" b="1" dirty="0">
                  <a:solidFill>
                    <a:schemeClr val="tx1"/>
                  </a:solidFill>
                </a:rPr>
                <a:t>Total = 16 Tbps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8487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87" grpId="0"/>
      <p:bldP spid="189" grpId="0"/>
      <p:bldP spid="193" grpId="0" animBg="1"/>
      <p:bldP spid="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FCC8A-70FE-67B2-B8F0-44166456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B0E9A53F-FE2A-2B1E-8C23-FCFCCD367CFD}"/>
              </a:ext>
            </a:extLst>
          </p:cNvPr>
          <p:cNvGrpSpPr/>
          <p:nvPr/>
        </p:nvGrpSpPr>
        <p:grpSpPr>
          <a:xfrm>
            <a:off x="868010" y="1787659"/>
            <a:ext cx="3102858" cy="2044143"/>
            <a:chOff x="621095" y="2111001"/>
            <a:chExt cx="3398801" cy="22380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817FEB-7EE7-619B-E2F8-B362212BB446}"/>
                </a:ext>
              </a:extLst>
            </p:cNvPr>
            <p:cNvSpPr/>
            <p:nvPr/>
          </p:nvSpPr>
          <p:spPr>
            <a:xfrm>
              <a:off x="904269" y="2585952"/>
              <a:ext cx="2843964" cy="1268719"/>
            </a:xfrm>
            <a:prstGeom prst="rect">
              <a:avLst/>
            </a:prstGeom>
            <a:solidFill>
              <a:srgbClr val="76BA0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SOTA GPU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F43A7E-65C5-6A0E-329A-D0CA6B5D27F0}"/>
                </a:ext>
              </a:extLst>
            </p:cNvPr>
            <p:cNvSpPr/>
            <p:nvPr/>
          </p:nvSpPr>
          <p:spPr>
            <a:xfrm>
              <a:off x="904269" y="2111003"/>
              <a:ext cx="874208" cy="429275"/>
            </a:xfrm>
            <a:prstGeom prst="rect">
              <a:avLst/>
            </a:prstGeom>
            <a:solidFill>
              <a:srgbClr val="0176B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HBM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4EECC3-EE98-2CFA-4DA8-4B13DA367D73}"/>
                </a:ext>
              </a:extLst>
            </p:cNvPr>
            <p:cNvSpPr/>
            <p:nvPr/>
          </p:nvSpPr>
          <p:spPr>
            <a:xfrm>
              <a:off x="1875197" y="2111002"/>
              <a:ext cx="874208" cy="429275"/>
            </a:xfrm>
            <a:prstGeom prst="rect">
              <a:avLst/>
            </a:prstGeom>
            <a:solidFill>
              <a:srgbClr val="0176B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HBM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87F7D4-3BE2-0318-AA94-2AC002F2B32B}"/>
                </a:ext>
              </a:extLst>
            </p:cNvPr>
            <p:cNvSpPr/>
            <p:nvPr/>
          </p:nvSpPr>
          <p:spPr>
            <a:xfrm>
              <a:off x="2874026" y="2111001"/>
              <a:ext cx="874208" cy="429275"/>
            </a:xfrm>
            <a:prstGeom prst="rect">
              <a:avLst/>
            </a:prstGeom>
            <a:solidFill>
              <a:srgbClr val="0176B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HBM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0D1A8B-5DC0-64F4-412C-2645FCAB5708}"/>
                </a:ext>
              </a:extLst>
            </p:cNvPr>
            <p:cNvSpPr/>
            <p:nvPr/>
          </p:nvSpPr>
          <p:spPr>
            <a:xfrm>
              <a:off x="904269" y="3919800"/>
              <a:ext cx="874208" cy="429275"/>
            </a:xfrm>
            <a:prstGeom prst="rect">
              <a:avLst/>
            </a:prstGeom>
            <a:solidFill>
              <a:srgbClr val="0176B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HBM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14A336-C48A-985A-0A1D-6DB17714ECC8}"/>
                </a:ext>
              </a:extLst>
            </p:cNvPr>
            <p:cNvSpPr/>
            <p:nvPr/>
          </p:nvSpPr>
          <p:spPr>
            <a:xfrm>
              <a:off x="1875197" y="3919799"/>
              <a:ext cx="874208" cy="429275"/>
            </a:xfrm>
            <a:prstGeom prst="rect">
              <a:avLst/>
            </a:prstGeom>
            <a:solidFill>
              <a:srgbClr val="0176B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HBM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6987B2-3F20-0077-1053-9D3221F5C028}"/>
                </a:ext>
              </a:extLst>
            </p:cNvPr>
            <p:cNvSpPr/>
            <p:nvPr/>
          </p:nvSpPr>
          <p:spPr>
            <a:xfrm>
              <a:off x="2874026" y="3919798"/>
              <a:ext cx="874208" cy="429275"/>
            </a:xfrm>
            <a:prstGeom prst="rect">
              <a:avLst/>
            </a:prstGeom>
            <a:solidFill>
              <a:srgbClr val="0176B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HBM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6D3ED3-CF5E-5611-0865-DBF54E204541}"/>
                </a:ext>
              </a:extLst>
            </p:cNvPr>
            <p:cNvSpPr/>
            <p:nvPr/>
          </p:nvSpPr>
          <p:spPr>
            <a:xfrm rot="16200000">
              <a:off x="3273651" y="3108427"/>
              <a:ext cx="1268719" cy="223771"/>
            </a:xfrm>
            <a:prstGeom prst="rect">
              <a:avLst/>
            </a:prstGeom>
            <a:solidFill>
              <a:srgbClr val="1ABA0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n w="0">
                    <a:noFill/>
                  </a:ln>
                  <a:solidFill>
                    <a:schemeClr val="bg1"/>
                  </a:solidFill>
                </a:rPr>
                <a:t>Electrical I/O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F6C42B-3D37-3701-55F8-28F097CCD904}"/>
                </a:ext>
              </a:extLst>
            </p:cNvPr>
            <p:cNvSpPr/>
            <p:nvPr/>
          </p:nvSpPr>
          <p:spPr>
            <a:xfrm rot="16200000" flipH="1">
              <a:off x="98621" y="3108425"/>
              <a:ext cx="1268719" cy="22377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0">
                    <a:noFill/>
                  </a:ln>
                  <a:solidFill>
                    <a:schemeClr val="tx1"/>
                  </a:solidFill>
                </a:rPr>
                <a:t>PCIe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8DFD72-653F-4E63-6821-4653530EF768}"/>
              </a:ext>
            </a:extLst>
          </p:cNvPr>
          <p:cNvGrpSpPr/>
          <p:nvPr/>
        </p:nvGrpSpPr>
        <p:grpSpPr>
          <a:xfrm>
            <a:off x="860405" y="4218364"/>
            <a:ext cx="3126364" cy="2044143"/>
            <a:chOff x="4361393" y="2111001"/>
            <a:chExt cx="3424549" cy="22380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4CB119-4876-2B17-31E2-19A573E30A7A}"/>
                </a:ext>
              </a:extLst>
            </p:cNvPr>
            <p:cNvSpPr/>
            <p:nvPr/>
          </p:nvSpPr>
          <p:spPr>
            <a:xfrm>
              <a:off x="4650887" y="2585952"/>
              <a:ext cx="2843964" cy="1268719"/>
            </a:xfrm>
            <a:prstGeom prst="rect">
              <a:avLst/>
            </a:prstGeom>
            <a:solidFill>
              <a:srgbClr val="76BA0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SiP I/O Embedded GPU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B68570-DDDB-E9BD-4CFD-FC97BF6202FA}"/>
                </a:ext>
              </a:extLst>
            </p:cNvPr>
            <p:cNvSpPr/>
            <p:nvPr/>
          </p:nvSpPr>
          <p:spPr>
            <a:xfrm>
              <a:off x="4650887" y="2111003"/>
              <a:ext cx="874208" cy="429275"/>
            </a:xfrm>
            <a:prstGeom prst="rect">
              <a:avLst/>
            </a:prstGeom>
            <a:solidFill>
              <a:srgbClr val="0176B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HBM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DAF7C9-BCFA-9AC5-A7CD-C78BC00CBF74}"/>
                </a:ext>
              </a:extLst>
            </p:cNvPr>
            <p:cNvSpPr/>
            <p:nvPr/>
          </p:nvSpPr>
          <p:spPr>
            <a:xfrm>
              <a:off x="5621815" y="2111002"/>
              <a:ext cx="874208" cy="429275"/>
            </a:xfrm>
            <a:prstGeom prst="rect">
              <a:avLst/>
            </a:prstGeom>
            <a:solidFill>
              <a:srgbClr val="0176B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HBM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92F4A0-3675-E466-7683-02FC29652CAB}"/>
                </a:ext>
              </a:extLst>
            </p:cNvPr>
            <p:cNvSpPr/>
            <p:nvPr/>
          </p:nvSpPr>
          <p:spPr>
            <a:xfrm>
              <a:off x="6620644" y="2111001"/>
              <a:ext cx="874208" cy="429275"/>
            </a:xfrm>
            <a:prstGeom prst="rect">
              <a:avLst/>
            </a:prstGeom>
            <a:solidFill>
              <a:srgbClr val="0176B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HBM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5434F0-FA93-27FC-5B9A-2ADA9AFC8D41}"/>
                </a:ext>
              </a:extLst>
            </p:cNvPr>
            <p:cNvSpPr/>
            <p:nvPr/>
          </p:nvSpPr>
          <p:spPr>
            <a:xfrm>
              <a:off x="4650887" y="3919800"/>
              <a:ext cx="874208" cy="429275"/>
            </a:xfrm>
            <a:prstGeom prst="rect">
              <a:avLst/>
            </a:prstGeom>
            <a:solidFill>
              <a:srgbClr val="0176B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HBM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748F2B-D667-009E-C74C-ED79EFD1D683}"/>
                </a:ext>
              </a:extLst>
            </p:cNvPr>
            <p:cNvSpPr/>
            <p:nvPr/>
          </p:nvSpPr>
          <p:spPr>
            <a:xfrm>
              <a:off x="5621815" y="3919799"/>
              <a:ext cx="874208" cy="429275"/>
            </a:xfrm>
            <a:prstGeom prst="rect">
              <a:avLst/>
            </a:prstGeom>
            <a:solidFill>
              <a:srgbClr val="0176B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HBM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12D0FAC-0974-A552-65A5-8D5B6D2C4DDB}"/>
                </a:ext>
              </a:extLst>
            </p:cNvPr>
            <p:cNvSpPr/>
            <p:nvPr/>
          </p:nvSpPr>
          <p:spPr>
            <a:xfrm>
              <a:off x="6620644" y="3919798"/>
              <a:ext cx="874208" cy="429275"/>
            </a:xfrm>
            <a:prstGeom prst="rect">
              <a:avLst/>
            </a:prstGeom>
            <a:solidFill>
              <a:srgbClr val="0176B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HBM</a:t>
              </a:r>
              <a:endPara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B167009-D671-5472-9EB8-5BF7938CC7F2}"/>
                </a:ext>
              </a:extLst>
            </p:cNvPr>
            <p:cNvSpPr/>
            <p:nvPr/>
          </p:nvSpPr>
          <p:spPr>
            <a:xfrm rot="16200000">
              <a:off x="7039697" y="3108427"/>
              <a:ext cx="1268719" cy="223771"/>
            </a:xfrm>
            <a:prstGeom prst="rect">
              <a:avLst/>
            </a:prstGeom>
            <a:solidFill>
              <a:srgbClr val="4C9F7C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0">
                    <a:noFill/>
                  </a:ln>
                  <a:solidFill>
                    <a:schemeClr val="bg1"/>
                  </a:solidFill>
                </a:rPr>
                <a:t>SiP I/O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A69C58-423E-D433-3638-FF3468A4EEAE}"/>
                </a:ext>
              </a:extLst>
            </p:cNvPr>
            <p:cNvSpPr/>
            <p:nvPr/>
          </p:nvSpPr>
          <p:spPr>
            <a:xfrm rot="16200000" flipH="1">
              <a:off x="3838919" y="3108425"/>
              <a:ext cx="1268719" cy="22377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0">
                    <a:noFill/>
                  </a:ln>
                  <a:solidFill>
                    <a:schemeClr val="tx1"/>
                  </a:solidFill>
                </a:rPr>
                <a:t>PCIe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C352192-BAB1-2BAF-D3D7-BC247D286AC1}"/>
              </a:ext>
            </a:extLst>
          </p:cNvPr>
          <p:cNvGrpSpPr/>
          <p:nvPr/>
        </p:nvGrpSpPr>
        <p:grpSpPr>
          <a:xfrm>
            <a:off x="8145983" y="4173943"/>
            <a:ext cx="3129870" cy="1696484"/>
            <a:chOff x="8145421" y="2309214"/>
            <a:chExt cx="3428388" cy="185743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AB679FB-2486-D80C-5C99-DCA6BDF33F35}"/>
                </a:ext>
              </a:extLst>
            </p:cNvPr>
            <p:cNvSpPr/>
            <p:nvPr/>
          </p:nvSpPr>
          <p:spPr>
            <a:xfrm>
              <a:off x="8437826" y="2595086"/>
              <a:ext cx="2843964" cy="1268720"/>
            </a:xfrm>
            <a:prstGeom prst="rect">
              <a:avLst/>
            </a:prstGeom>
            <a:solidFill>
              <a:srgbClr val="76BA0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Fully Disaggregated GPU 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(Total ~ 30 TBps = 240 Tbps)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02903D3-D4A1-91BD-7375-41FA6EBF2526}"/>
                </a:ext>
              </a:extLst>
            </p:cNvPr>
            <p:cNvSpPr/>
            <p:nvPr/>
          </p:nvSpPr>
          <p:spPr>
            <a:xfrm rot="16200000" flipH="1">
              <a:off x="7622948" y="3117559"/>
              <a:ext cx="1268718" cy="22377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0">
                    <a:noFill/>
                  </a:ln>
                  <a:solidFill>
                    <a:schemeClr val="tx1"/>
                  </a:solidFill>
                </a:rPr>
                <a:t>PCIe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6117B3-246B-1D2A-B308-8AA109886480}"/>
                </a:ext>
              </a:extLst>
            </p:cNvPr>
            <p:cNvSpPr/>
            <p:nvPr/>
          </p:nvSpPr>
          <p:spPr>
            <a:xfrm>
              <a:off x="8437826" y="3919798"/>
              <a:ext cx="2843964" cy="246848"/>
            </a:xfrm>
            <a:prstGeom prst="rect">
              <a:avLst/>
            </a:prstGeom>
            <a:solidFill>
              <a:srgbClr val="4C9F7C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0">
                    <a:noFill/>
                  </a:ln>
                  <a:solidFill>
                    <a:schemeClr val="bg1"/>
                  </a:solidFill>
                </a:rPr>
                <a:t>SiP I/O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5DBA617-9D11-1E85-EF7D-8A9A3CB15D73}"/>
                </a:ext>
              </a:extLst>
            </p:cNvPr>
            <p:cNvSpPr/>
            <p:nvPr/>
          </p:nvSpPr>
          <p:spPr>
            <a:xfrm>
              <a:off x="8437826" y="2309214"/>
              <a:ext cx="2843964" cy="229880"/>
            </a:xfrm>
            <a:prstGeom prst="rect">
              <a:avLst/>
            </a:prstGeom>
            <a:solidFill>
              <a:srgbClr val="4C9F7C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0">
                    <a:noFill/>
                  </a:ln>
                  <a:solidFill>
                    <a:schemeClr val="bg1"/>
                  </a:solidFill>
                </a:rPr>
                <a:t>SiP I/O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C931E2A-E280-7AD9-E665-A5648260F8D2}"/>
                </a:ext>
              </a:extLst>
            </p:cNvPr>
            <p:cNvSpPr/>
            <p:nvPr/>
          </p:nvSpPr>
          <p:spPr>
            <a:xfrm rot="16200000">
              <a:off x="10827565" y="3117560"/>
              <a:ext cx="1268718" cy="223771"/>
            </a:xfrm>
            <a:prstGeom prst="rect">
              <a:avLst/>
            </a:prstGeom>
            <a:solidFill>
              <a:srgbClr val="4C9F7C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0">
                    <a:noFill/>
                  </a:ln>
                  <a:solidFill>
                    <a:schemeClr val="bg1"/>
                  </a:solidFill>
                </a:rPr>
                <a:t>SiP I/O</a:t>
              </a:r>
            </a:p>
          </p:txBody>
        </p:sp>
      </p:grp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C676648-01A7-5557-AD8D-FE583193155D}"/>
              </a:ext>
            </a:extLst>
          </p:cNvPr>
          <p:cNvSpPr/>
          <p:nvPr/>
        </p:nvSpPr>
        <p:spPr>
          <a:xfrm>
            <a:off x="809396" y="1737133"/>
            <a:ext cx="3226146" cy="2166410"/>
          </a:xfrm>
          <a:prstGeom prst="roundRect">
            <a:avLst>
              <a:gd name="adj" fmla="val 6812"/>
            </a:avLst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31C608D-10B1-F2C1-7D59-F97AF16473DB}"/>
              </a:ext>
            </a:extLst>
          </p:cNvPr>
          <p:cNvSpPr/>
          <p:nvPr/>
        </p:nvSpPr>
        <p:spPr>
          <a:xfrm>
            <a:off x="809396" y="4167838"/>
            <a:ext cx="3248062" cy="2166410"/>
          </a:xfrm>
          <a:prstGeom prst="roundRect">
            <a:avLst>
              <a:gd name="adj" fmla="val 6812"/>
            </a:avLst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5F0849D-01CD-D46D-5E6A-8F09593A41A5}"/>
              </a:ext>
            </a:extLst>
          </p:cNvPr>
          <p:cNvSpPr/>
          <p:nvPr/>
        </p:nvSpPr>
        <p:spPr>
          <a:xfrm>
            <a:off x="8095564" y="4082581"/>
            <a:ext cx="3247672" cy="2255066"/>
          </a:xfrm>
          <a:prstGeom prst="roundRect">
            <a:avLst>
              <a:gd name="adj" fmla="val 6812"/>
            </a:avLst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C8CBAE7-EA73-132B-738E-E798D557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20712"/>
            <a:ext cx="10662910" cy="519112"/>
          </a:xfrm>
        </p:spPr>
        <p:txBody>
          <a:bodyPr/>
          <a:lstStyle/>
          <a:p>
            <a:r>
              <a:rPr lang="en-US" dirty="0"/>
              <a:t>Expanding the Memory Pooling Design Space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06E58-424B-139F-438C-6D23582F74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604"/>
          <a:stretch/>
        </p:blipFill>
        <p:spPr>
          <a:xfrm>
            <a:off x="4348129" y="3510089"/>
            <a:ext cx="3248062" cy="282415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1962657-608C-94BC-0E4B-F1E350B75D17}"/>
              </a:ext>
            </a:extLst>
          </p:cNvPr>
          <p:cNvSpPr/>
          <p:nvPr/>
        </p:nvSpPr>
        <p:spPr>
          <a:xfrm>
            <a:off x="8095174" y="4082581"/>
            <a:ext cx="3248062" cy="2251667"/>
          </a:xfrm>
          <a:prstGeom prst="roundRect">
            <a:avLst>
              <a:gd name="adj" fmla="val 6812"/>
            </a:avLst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96C0DCD-BA74-7A6B-F947-8E64E1A67F72}"/>
              </a:ext>
            </a:extLst>
          </p:cNvPr>
          <p:cNvGrpSpPr/>
          <p:nvPr/>
        </p:nvGrpSpPr>
        <p:grpSpPr>
          <a:xfrm>
            <a:off x="4460009" y="2140601"/>
            <a:ext cx="3278347" cy="1080882"/>
            <a:chOff x="8048298" y="2009470"/>
            <a:chExt cx="3278347" cy="108088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EEB065A-9E93-761F-6520-563B03A13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1690" t="4746" r="473" b="56982"/>
            <a:stretch/>
          </p:blipFill>
          <p:spPr>
            <a:xfrm>
              <a:off x="8048298" y="2009470"/>
              <a:ext cx="3278347" cy="108088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30654A-5433-A412-90B9-8B74E29441EE}"/>
                </a:ext>
              </a:extLst>
            </p:cNvPr>
            <p:cNvSpPr txBox="1"/>
            <p:nvPr/>
          </p:nvSpPr>
          <p:spPr>
            <a:xfrm>
              <a:off x="8093693" y="2070643"/>
              <a:ext cx="174817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en-US" sz="1000" dirty="0"/>
            </a:p>
          </p:txBody>
        </p: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9CC4680-88E2-B357-FC1F-E2145812E21C}"/>
              </a:ext>
            </a:extLst>
          </p:cNvPr>
          <p:cNvSpPr/>
          <p:nvPr/>
        </p:nvSpPr>
        <p:spPr>
          <a:xfrm>
            <a:off x="4364028" y="1735977"/>
            <a:ext cx="3419299" cy="4598271"/>
          </a:xfrm>
          <a:prstGeom prst="roundRect">
            <a:avLst>
              <a:gd name="adj" fmla="val 6812"/>
            </a:avLst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D409D0-631F-3B93-B2C4-374AAB4DB814}"/>
              </a:ext>
            </a:extLst>
          </p:cNvPr>
          <p:cNvSpPr txBox="1"/>
          <p:nvPr/>
        </p:nvSpPr>
        <p:spPr>
          <a:xfrm>
            <a:off x="4526888" y="1863659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﻿Conceptual Embedded SiP Chip I/O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E0BA92-6CB5-4EB7-37E3-664DF55658C2}"/>
              </a:ext>
            </a:extLst>
          </p:cNvPr>
          <p:cNvSpPr txBox="1"/>
          <p:nvPr/>
        </p:nvSpPr>
        <p:spPr>
          <a:xfrm>
            <a:off x="4529705" y="3286167"/>
            <a:ext cx="3132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Designed and fabricated transceiver PIC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67AEFD-F820-F9ED-5DED-5F42241BB927}"/>
              </a:ext>
            </a:extLst>
          </p:cNvPr>
          <p:cNvGrpSpPr/>
          <p:nvPr/>
        </p:nvGrpSpPr>
        <p:grpSpPr>
          <a:xfrm>
            <a:off x="8097845" y="1735977"/>
            <a:ext cx="3226146" cy="2166410"/>
            <a:chOff x="809396" y="4002126"/>
            <a:chExt cx="3226146" cy="2166410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AAC6C972-AC8B-B145-FFC3-42EA4F23F45F}"/>
                </a:ext>
              </a:extLst>
            </p:cNvPr>
            <p:cNvSpPr/>
            <p:nvPr/>
          </p:nvSpPr>
          <p:spPr>
            <a:xfrm>
              <a:off x="809396" y="4002126"/>
              <a:ext cx="3226146" cy="2166410"/>
            </a:xfrm>
            <a:prstGeom prst="roundRect">
              <a:avLst>
                <a:gd name="adj" fmla="val 6812"/>
              </a:avLst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9DE755D-D51B-3E21-4865-0E65495A063E}"/>
                </a:ext>
              </a:extLst>
            </p:cNvPr>
            <p:cNvGrpSpPr/>
            <p:nvPr/>
          </p:nvGrpSpPr>
          <p:grpSpPr>
            <a:xfrm>
              <a:off x="868010" y="4162734"/>
              <a:ext cx="3101027" cy="1862035"/>
              <a:chOff x="868010" y="4162734"/>
              <a:chExt cx="3101027" cy="186203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C1D42C1-D013-3AF3-F8FB-7C66D9457147}"/>
                  </a:ext>
                </a:extLst>
              </p:cNvPr>
              <p:cNvGrpSpPr/>
              <p:nvPr/>
            </p:nvGrpSpPr>
            <p:grpSpPr>
              <a:xfrm>
                <a:off x="868010" y="4163339"/>
                <a:ext cx="3101027" cy="1861430"/>
                <a:chOff x="4381197" y="2214568"/>
                <a:chExt cx="3396795" cy="2038028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7AA63F01-3E2A-687F-3E00-99CE7B785981}"/>
                    </a:ext>
                  </a:extLst>
                </p:cNvPr>
                <p:cNvSpPr/>
                <p:nvPr/>
              </p:nvSpPr>
              <p:spPr>
                <a:xfrm>
                  <a:off x="4650887" y="2689521"/>
                  <a:ext cx="2843963" cy="1268719"/>
                </a:xfrm>
                <a:prstGeom prst="rect">
                  <a:avLst/>
                </a:prstGeom>
                <a:solidFill>
                  <a:srgbClr val="76BA0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Semi-Disaggregated GPU 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D0B816B9-5A28-1773-44E4-7F214A7391FD}"/>
                    </a:ext>
                  </a:extLst>
                </p:cNvPr>
                <p:cNvSpPr/>
                <p:nvPr/>
              </p:nvSpPr>
              <p:spPr>
                <a:xfrm>
                  <a:off x="5636022" y="2214568"/>
                  <a:ext cx="874208" cy="429276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HBM</a:t>
                  </a:r>
                  <a:endParaRPr lang="en-US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C9F57A2-2A8E-ACA2-2938-B19B615D4911}"/>
                    </a:ext>
                  </a:extLst>
                </p:cNvPr>
                <p:cNvSpPr/>
                <p:nvPr/>
              </p:nvSpPr>
              <p:spPr>
                <a:xfrm>
                  <a:off x="6620644" y="2214570"/>
                  <a:ext cx="874208" cy="429275"/>
                </a:xfrm>
                <a:prstGeom prst="rect">
                  <a:avLst/>
                </a:prstGeom>
                <a:solidFill>
                  <a:srgbClr val="0176BA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HBM</a:t>
                  </a:r>
                  <a:endParaRPr lang="en-US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C267604-1690-13D8-5582-194D7CBB111B}"/>
                    </a:ext>
                  </a:extLst>
                </p:cNvPr>
                <p:cNvSpPr/>
                <p:nvPr/>
              </p:nvSpPr>
              <p:spPr>
                <a:xfrm>
                  <a:off x="4664371" y="4023367"/>
                  <a:ext cx="2830480" cy="229229"/>
                </a:xfrm>
                <a:prstGeom prst="rect">
                  <a:avLst/>
                </a:prstGeom>
                <a:solidFill>
                  <a:srgbClr val="4C9F7C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SiP I/O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AC1020CE-B117-90AE-604A-9D9DBE31E5C6}"/>
                    </a:ext>
                  </a:extLst>
                </p:cNvPr>
                <p:cNvSpPr/>
                <p:nvPr/>
              </p:nvSpPr>
              <p:spPr>
                <a:xfrm rot="16200000">
                  <a:off x="7031748" y="3211997"/>
                  <a:ext cx="1268718" cy="223771"/>
                </a:xfrm>
                <a:prstGeom prst="rect">
                  <a:avLst/>
                </a:prstGeom>
                <a:solidFill>
                  <a:srgbClr val="4C9F7C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SiP I/O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EAD52F7D-9AF3-92F9-DD4A-4AF3CFA3F210}"/>
                    </a:ext>
                  </a:extLst>
                </p:cNvPr>
                <p:cNvSpPr/>
                <p:nvPr/>
              </p:nvSpPr>
              <p:spPr>
                <a:xfrm rot="16200000" flipH="1">
                  <a:off x="3858724" y="3211993"/>
                  <a:ext cx="1268718" cy="223771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ln w="0">
                        <a:noFill/>
                      </a:ln>
                      <a:solidFill>
                        <a:schemeClr val="tx1"/>
                      </a:solidFill>
                    </a:rPr>
                    <a:t>PCIe</a:t>
                  </a:r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AE5E062-52A4-C610-ADE0-2CD57CE15515}"/>
                  </a:ext>
                </a:extLst>
              </p:cNvPr>
              <p:cNvSpPr/>
              <p:nvPr/>
            </p:nvSpPr>
            <p:spPr>
              <a:xfrm>
                <a:off x="1126527" y="4162734"/>
                <a:ext cx="798088" cy="392078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HBM</a:t>
                </a:r>
                <a:endParaRPr lang="en-US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0891C0-6937-286B-2370-00C2C95DA0AE}"/>
              </a:ext>
            </a:extLst>
          </p:cNvPr>
          <p:cNvSpPr/>
          <p:nvPr/>
        </p:nvSpPr>
        <p:spPr>
          <a:xfrm>
            <a:off x="4964108" y="4564737"/>
            <a:ext cx="1058061" cy="430858"/>
          </a:xfrm>
          <a:prstGeom prst="roundRect">
            <a:avLst/>
          </a:prstGeom>
          <a:solidFill>
            <a:srgbClr val="CECDDC">
              <a:alpha val="68000"/>
            </a:srgbClr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2C9E31-5112-7F36-7AB1-865F7D1AB6A9}"/>
              </a:ext>
            </a:extLst>
          </p:cNvPr>
          <p:cNvSpPr txBox="1"/>
          <p:nvPr/>
        </p:nvSpPr>
        <p:spPr>
          <a:xfrm>
            <a:off x="4961010" y="4595352"/>
            <a:ext cx="1054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</a:rPr>
              <a:t>Total = 2 TBps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4CF0B4-54F4-5B10-2120-66364A126A44}"/>
              </a:ext>
            </a:extLst>
          </p:cNvPr>
          <p:cNvSpPr txBox="1"/>
          <p:nvPr/>
        </p:nvSpPr>
        <p:spPr>
          <a:xfrm>
            <a:off x="3563484" y="1310156"/>
            <a:ext cx="5125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Compute die’s </a:t>
            </a:r>
            <a:r>
              <a:rPr lang="en-US" b="1" i="1" dirty="0"/>
              <a:t>shoreline width</a:t>
            </a:r>
            <a:r>
              <a:rPr lang="en-US" b="1" dirty="0"/>
              <a:t> is used a critical resource.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A1ED00-2390-233A-0209-199F8E686102}"/>
              </a:ext>
            </a:extLst>
          </p:cNvPr>
          <p:cNvSpPr txBox="1"/>
          <p:nvPr/>
        </p:nvSpPr>
        <p:spPr>
          <a:xfrm>
            <a:off x="8282700" y="5882961"/>
            <a:ext cx="289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Unified high-bandwidth domain for memory and network communication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C7B8C4D-70FD-916F-6E2F-5C571B815F9F}"/>
              </a:ext>
            </a:extLst>
          </p:cNvPr>
          <p:cNvSpPr txBox="1"/>
          <p:nvPr/>
        </p:nvSpPr>
        <p:spPr>
          <a:xfrm>
            <a:off x="5247709" y="4810633"/>
            <a:ext cx="46729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(16 Tbps)</a:t>
            </a:r>
          </a:p>
        </p:txBody>
      </p:sp>
      <p:pic>
        <p:nvPicPr>
          <p:cNvPr id="1026" name="Picture 2" descr="Altera - Wikipedia">
            <a:extLst>
              <a:ext uri="{FF2B5EF4-FFF2-40B4-BE49-F238E27FC236}">
                <a16:creationId xmlns:a16="http://schemas.microsoft.com/office/drawing/2014/main" id="{BD3C9F80-9509-F475-19F7-85D666098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297" y="5699222"/>
            <a:ext cx="672787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putational Design Lab">
            <a:extLst>
              <a:ext uri="{FF2B5EF4-FFF2-40B4-BE49-F238E27FC236}">
                <a16:creationId xmlns:a16="http://schemas.microsoft.com/office/drawing/2014/main" id="{E6552FFB-C057-E5FA-EFB9-122574703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18" y="3685719"/>
            <a:ext cx="649813" cy="56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521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9" grpId="0" animBg="1"/>
      <p:bldP spid="34" grpId="0" animBg="1"/>
      <p:bldP spid="35" grpId="0"/>
      <p:bldP spid="43" grpId="0"/>
      <p:bldP spid="52" grpId="0" animBg="1"/>
      <p:bldP spid="40" grpId="0"/>
      <p:bldP spid="51" grpId="0"/>
      <p:bldP spid="53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CDDE-86A2-A5AE-1E33-04836EFF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20712"/>
            <a:ext cx="10662910" cy="519112"/>
          </a:xfrm>
        </p:spPr>
        <p:txBody>
          <a:bodyPr/>
          <a:lstStyle/>
          <a:p>
            <a:r>
              <a:rPr lang="en-US" dirty="0"/>
              <a:t>SiPAM: Silicon Photonic Accelerated Memory-Pooling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2" name="TextBox 581">
                <a:extLst>
                  <a:ext uri="{FF2B5EF4-FFF2-40B4-BE49-F238E27FC236}">
                    <a16:creationId xmlns:a16="http://schemas.microsoft.com/office/drawing/2014/main" id="{CE84C492-E16D-095A-E4BF-C81279BB5651}"/>
                  </a:ext>
                </a:extLst>
              </p:cNvPr>
              <p:cNvSpPr txBox="1"/>
              <p:nvPr/>
            </p:nvSpPr>
            <p:spPr>
              <a:xfrm>
                <a:off x="655290" y="4556793"/>
                <a:ext cx="5310645" cy="1554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Wingdings" pitchFamily="2" charset="2"/>
                  <a:buChar char="v"/>
                </a:pPr>
                <a:r>
                  <a:rPr lang="en-US" dirty="0"/>
                  <a:t>SiP I/Os: 3D integrated EIC and PIC through flip-chip bonding</a:t>
                </a:r>
              </a:p>
              <a:p>
                <a:pPr marL="515938" lvl="1" indent="-279400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dirty="0"/>
                  <a:t>Each SiP I/O : 16 links × 32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/ link × 32 Gbps /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= 2 TBps</a:t>
                </a:r>
              </a:p>
              <a:p>
                <a:pPr marL="285750" indent="-285750">
                  <a:spcBef>
                    <a:spcPts val="600"/>
                  </a:spcBef>
                  <a:buFont typeface="Wingdings" pitchFamily="2" charset="2"/>
                  <a:buChar char="v"/>
                </a:pPr>
                <a:r>
                  <a:rPr lang="en-US" dirty="0"/>
                  <a:t>Number of integratable I/Os: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𝐼𝑂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𝐼𝑂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515938" lvl="1" indent="-279400">
                  <a:spcBef>
                    <a:spcPts val="600"/>
                  </a:spcBef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= Available compute die shoreline width</a:t>
                </a:r>
              </a:p>
              <a:p>
                <a:pPr marL="515938" lvl="1" indent="-279400">
                  <a:spcBef>
                    <a:spcPts val="600"/>
                  </a:spcBef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𝐼𝑂</m:t>
                        </m:r>
                      </m:sub>
                    </m:sSub>
                  </m:oMath>
                </a14:m>
                <a:r>
                  <a:rPr lang="en-US" dirty="0"/>
                  <a:t> = Edge width per SiP I/O</a:t>
                </a:r>
              </a:p>
            </p:txBody>
          </p:sp>
        </mc:Choice>
        <mc:Fallback xmlns="">
          <p:sp>
            <p:nvSpPr>
              <p:cNvPr id="582" name="TextBox 581">
                <a:extLst>
                  <a:ext uri="{FF2B5EF4-FFF2-40B4-BE49-F238E27FC236}">
                    <a16:creationId xmlns:a16="http://schemas.microsoft.com/office/drawing/2014/main" id="{CE84C492-E16D-095A-E4BF-C81279BB5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90" y="4556793"/>
                <a:ext cx="5310645" cy="1554272"/>
              </a:xfrm>
              <a:prstGeom prst="rect">
                <a:avLst/>
              </a:prstGeom>
              <a:blipFill>
                <a:blip r:embed="rId3"/>
                <a:stretch>
                  <a:fillRect l="-239" t="-820" r="-477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BD77D65-99F3-F2B9-00F5-0A02630FC389}"/>
              </a:ext>
            </a:extLst>
          </p:cNvPr>
          <p:cNvSpPr/>
          <p:nvPr/>
        </p:nvSpPr>
        <p:spPr>
          <a:xfrm>
            <a:off x="451357" y="4465617"/>
            <a:ext cx="11029156" cy="1693324"/>
          </a:xfrm>
          <a:prstGeom prst="roundRect">
            <a:avLst>
              <a:gd name="adj" fmla="val 2755"/>
            </a:avLst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7298B2C4-4C7F-0D24-8B2F-8F9A28360391}"/>
              </a:ext>
            </a:extLst>
          </p:cNvPr>
          <p:cNvGrpSpPr/>
          <p:nvPr/>
        </p:nvGrpSpPr>
        <p:grpSpPr>
          <a:xfrm>
            <a:off x="455903" y="1399646"/>
            <a:ext cx="11024610" cy="2774353"/>
            <a:chOff x="455903" y="1471970"/>
            <a:chExt cx="9363670" cy="23563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E38733-2924-1EE0-B738-726715A78294}"/>
                </a:ext>
              </a:extLst>
            </p:cNvPr>
            <p:cNvGrpSpPr/>
            <p:nvPr/>
          </p:nvGrpSpPr>
          <p:grpSpPr>
            <a:xfrm>
              <a:off x="455903" y="1481073"/>
              <a:ext cx="6518821" cy="2341100"/>
              <a:chOff x="2227464" y="1706464"/>
              <a:chExt cx="6518821" cy="23411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C781F0-F188-A108-B545-24E2085D956B}"/>
                  </a:ext>
                </a:extLst>
              </p:cNvPr>
              <p:cNvSpPr/>
              <p:nvPr/>
            </p:nvSpPr>
            <p:spPr>
              <a:xfrm>
                <a:off x="2542547" y="2379618"/>
                <a:ext cx="2596333" cy="1158784"/>
              </a:xfrm>
              <a:prstGeom prst="rect">
                <a:avLst/>
              </a:prstGeom>
              <a:solidFill>
                <a:srgbClr val="76BA0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Fully Disaggregated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Compute Unit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B825F1-B3F7-3FFC-3EAE-262451CC249F}"/>
                  </a:ext>
                </a:extLst>
              </p:cNvPr>
              <p:cNvSpPr/>
              <p:nvPr/>
            </p:nvSpPr>
            <p:spPr>
              <a:xfrm rot="16200000" flipH="1">
                <a:off x="1798355" y="2856865"/>
                <a:ext cx="1158783" cy="204287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n w="0">
                      <a:noFill/>
                    </a:ln>
                    <a:solidFill>
                      <a:schemeClr val="tx1"/>
                    </a:solidFill>
                  </a:rPr>
                  <a:t>PCIe</a:t>
                </a:r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078F694F-5649-3663-E89A-006D50F6D891}"/>
                  </a:ext>
                </a:extLst>
              </p:cNvPr>
              <p:cNvSpPr/>
              <p:nvPr/>
            </p:nvSpPr>
            <p:spPr>
              <a:xfrm>
                <a:off x="2227464" y="1706464"/>
                <a:ext cx="6518821" cy="2341100"/>
              </a:xfrm>
              <a:prstGeom prst="roundRect">
                <a:avLst>
                  <a:gd name="adj" fmla="val 4273"/>
                </a:avLst>
              </a:prstGeom>
              <a:noFill/>
              <a:ln w="1270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1097BD9-C2DA-67F7-1EB8-1103475CDF3E}"/>
                  </a:ext>
                </a:extLst>
              </p:cNvPr>
              <p:cNvGrpSpPr/>
              <p:nvPr/>
            </p:nvGrpSpPr>
            <p:grpSpPr>
              <a:xfrm>
                <a:off x="5189845" y="3177306"/>
                <a:ext cx="368026" cy="361094"/>
                <a:chOff x="4165887" y="4039026"/>
                <a:chExt cx="368026" cy="361094"/>
              </a:xfrm>
            </p:grpSpPr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0AE3C3B5-3287-2640-D2C6-0B300F517F80}"/>
                    </a:ext>
                  </a:extLst>
                </p:cNvPr>
                <p:cNvSpPr/>
                <p:nvPr/>
              </p:nvSpPr>
              <p:spPr>
                <a:xfrm rot="16200000">
                  <a:off x="4169353" y="4035560"/>
                  <a:ext cx="361094" cy="368026"/>
                </a:xfrm>
                <a:prstGeom prst="rect">
                  <a:avLst/>
                </a:prstGeom>
                <a:solidFill>
                  <a:srgbClr val="4C9F7C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ctr"/>
                  <a:r>
                    <a:rPr lang="en-US" sz="12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EIC</a:t>
                  </a:r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57F25321-EEED-3757-0010-836086634134}"/>
                    </a:ext>
                  </a:extLst>
                </p:cNvPr>
                <p:cNvSpPr/>
                <p:nvPr/>
              </p:nvSpPr>
              <p:spPr>
                <a:xfrm rot="16200000">
                  <a:off x="4282453" y="4128034"/>
                  <a:ext cx="320040" cy="182880"/>
                </a:xfrm>
                <a:prstGeom prst="rect">
                  <a:avLst/>
                </a:prstGeom>
                <a:solidFill>
                  <a:srgbClr val="354A54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PIC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B17C1E7-CBAE-86A6-FECC-BE170772F1AA}"/>
                  </a:ext>
                </a:extLst>
              </p:cNvPr>
              <p:cNvGrpSpPr/>
              <p:nvPr/>
            </p:nvGrpSpPr>
            <p:grpSpPr>
              <a:xfrm>
                <a:off x="2542371" y="3585053"/>
                <a:ext cx="2596332" cy="368027"/>
                <a:chOff x="1518413" y="5271962"/>
                <a:chExt cx="2596332" cy="368027"/>
              </a:xfrm>
            </p:grpSpPr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6695FB58-9D77-E971-4EE0-6FE60DC27F6A}"/>
                    </a:ext>
                  </a:extLst>
                </p:cNvPr>
                <p:cNvGrpSpPr/>
                <p:nvPr/>
              </p:nvGrpSpPr>
              <p:grpSpPr>
                <a:xfrm rot="5400000">
                  <a:off x="2409043" y="5275428"/>
                  <a:ext cx="368026" cy="361094"/>
                  <a:chOff x="4165887" y="4039026"/>
                  <a:chExt cx="368026" cy="361094"/>
                </a:xfrm>
              </p:grpSpPr>
              <p:sp>
                <p:nvSpPr>
                  <p:cNvPr id="272" name="Rectangle 271">
                    <a:extLst>
                      <a:ext uri="{FF2B5EF4-FFF2-40B4-BE49-F238E27FC236}">
                        <a16:creationId xmlns:a16="http://schemas.microsoft.com/office/drawing/2014/main" id="{676E4EEA-1F59-48A7-F2B0-19BD0CB8E8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9353" y="4035560"/>
                    <a:ext cx="361094" cy="368026"/>
                  </a:xfrm>
                  <a:prstGeom prst="rect">
                    <a:avLst/>
                  </a:prstGeom>
                  <a:solidFill>
                    <a:srgbClr val="4C9F7C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t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EIC</a:t>
                    </a:r>
                  </a:p>
                </p:txBody>
              </p:sp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104285CB-695A-659F-0AB8-E4DFC8A32B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2453" y="4128034"/>
                    <a:ext cx="320040" cy="182880"/>
                  </a:xfrm>
                  <a:prstGeom prst="rect">
                    <a:avLst/>
                  </a:prstGeom>
                  <a:solidFill>
                    <a:srgbClr val="354A5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PIC</a:t>
                    </a:r>
                  </a:p>
                </p:txBody>
              </p:sp>
            </p:grpSp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0C7A4F6D-D566-F180-D98E-DFD68F484974}"/>
                    </a:ext>
                  </a:extLst>
                </p:cNvPr>
                <p:cNvGrpSpPr/>
                <p:nvPr/>
              </p:nvGrpSpPr>
              <p:grpSpPr>
                <a:xfrm rot="5400000">
                  <a:off x="1961995" y="5275428"/>
                  <a:ext cx="368026" cy="361094"/>
                  <a:chOff x="4165887" y="4039026"/>
                  <a:chExt cx="368026" cy="361094"/>
                </a:xfrm>
              </p:grpSpPr>
              <p:sp>
                <p:nvSpPr>
                  <p:cNvPr id="270" name="Rectangle 269">
                    <a:extLst>
                      <a:ext uri="{FF2B5EF4-FFF2-40B4-BE49-F238E27FC236}">
                        <a16:creationId xmlns:a16="http://schemas.microsoft.com/office/drawing/2014/main" id="{6DCEDB8E-257B-9969-9351-52EBC4CD76E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9353" y="4035560"/>
                    <a:ext cx="361094" cy="368026"/>
                  </a:xfrm>
                  <a:prstGeom prst="rect">
                    <a:avLst/>
                  </a:prstGeom>
                  <a:solidFill>
                    <a:srgbClr val="4C9F7C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t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EIC</a:t>
                    </a:r>
                  </a:p>
                </p:txBody>
              </p:sp>
              <p:sp>
                <p:nvSpPr>
                  <p:cNvPr id="271" name="Rectangle 270">
                    <a:extLst>
                      <a:ext uri="{FF2B5EF4-FFF2-40B4-BE49-F238E27FC236}">
                        <a16:creationId xmlns:a16="http://schemas.microsoft.com/office/drawing/2014/main" id="{A4116363-8870-A39D-8359-6C8D9E04908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2453" y="4128034"/>
                    <a:ext cx="320040" cy="182880"/>
                  </a:xfrm>
                  <a:prstGeom prst="rect">
                    <a:avLst/>
                  </a:prstGeom>
                  <a:solidFill>
                    <a:srgbClr val="354A5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PIC</a:t>
                    </a:r>
                  </a:p>
                </p:txBody>
              </p:sp>
            </p:grpSp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CCB59B1F-413D-C860-D804-BBF6181CB024}"/>
                    </a:ext>
                  </a:extLst>
                </p:cNvPr>
                <p:cNvGrpSpPr/>
                <p:nvPr/>
              </p:nvGrpSpPr>
              <p:grpSpPr>
                <a:xfrm rot="5400000">
                  <a:off x="1514947" y="5275428"/>
                  <a:ext cx="368026" cy="361094"/>
                  <a:chOff x="4165887" y="4039026"/>
                  <a:chExt cx="368026" cy="361094"/>
                </a:xfrm>
              </p:grpSpPr>
              <p:sp>
                <p:nvSpPr>
                  <p:cNvPr id="268" name="Rectangle 267">
                    <a:extLst>
                      <a:ext uri="{FF2B5EF4-FFF2-40B4-BE49-F238E27FC236}">
                        <a16:creationId xmlns:a16="http://schemas.microsoft.com/office/drawing/2014/main" id="{707E5702-BF52-73EA-9E8C-067B2B60085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9353" y="4035560"/>
                    <a:ext cx="361094" cy="368026"/>
                  </a:xfrm>
                  <a:prstGeom prst="rect">
                    <a:avLst/>
                  </a:prstGeom>
                  <a:solidFill>
                    <a:srgbClr val="4C9F7C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t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EIC</a:t>
                    </a:r>
                  </a:p>
                </p:txBody>
              </p:sp>
              <p:sp>
                <p:nvSpPr>
                  <p:cNvPr id="269" name="Rectangle 268">
                    <a:extLst>
                      <a:ext uri="{FF2B5EF4-FFF2-40B4-BE49-F238E27FC236}">
                        <a16:creationId xmlns:a16="http://schemas.microsoft.com/office/drawing/2014/main" id="{7FC356AC-607D-7672-8305-2DB0BC25805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2453" y="4128034"/>
                    <a:ext cx="320040" cy="182880"/>
                  </a:xfrm>
                  <a:prstGeom prst="rect">
                    <a:avLst/>
                  </a:prstGeom>
                  <a:solidFill>
                    <a:srgbClr val="354A5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PIC</a:t>
                    </a:r>
                  </a:p>
                </p:txBody>
              </p:sp>
            </p:grp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6007DB7D-C0BC-BB08-6261-A3A82209C62A}"/>
                    </a:ext>
                  </a:extLst>
                </p:cNvPr>
                <p:cNvGrpSpPr/>
                <p:nvPr/>
              </p:nvGrpSpPr>
              <p:grpSpPr>
                <a:xfrm rot="5400000">
                  <a:off x="3750185" y="5275429"/>
                  <a:ext cx="368026" cy="361094"/>
                  <a:chOff x="4165887" y="4039026"/>
                  <a:chExt cx="368026" cy="361094"/>
                </a:xfrm>
              </p:grpSpPr>
              <p:sp>
                <p:nvSpPr>
                  <p:cNvPr id="266" name="Rectangle 265">
                    <a:extLst>
                      <a:ext uri="{FF2B5EF4-FFF2-40B4-BE49-F238E27FC236}">
                        <a16:creationId xmlns:a16="http://schemas.microsoft.com/office/drawing/2014/main" id="{3FE36C6C-2B7B-3AA8-4F8F-C4865AA7082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9353" y="4035560"/>
                    <a:ext cx="361094" cy="368026"/>
                  </a:xfrm>
                  <a:prstGeom prst="rect">
                    <a:avLst/>
                  </a:prstGeom>
                  <a:solidFill>
                    <a:srgbClr val="4C9F7C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t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EIC</a:t>
                    </a:r>
                  </a:p>
                </p:txBody>
              </p:sp>
              <p:sp>
                <p:nvSpPr>
                  <p:cNvPr id="267" name="Rectangle 266">
                    <a:extLst>
                      <a:ext uri="{FF2B5EF4-FFF2-40B4-BE49-F238E27FC236}">
                        <a16:creationId xmlns:a16="http://schemas.microsoft.com/office/drawing/2014/main" id="{E0461950-7B26-02AB-A863-491DB90BD92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2453" y="4128034"/>
                    <a:ext cx="320040" cy="182880"/>
                  </a:xfrm>
                  <a:prstGeom prst="rect">
                    <a:avLst/>
                  </a:prstGeom>
                  <a:solidFill>
                    <a:srgbClr val="354A5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PIC</a:t>
                    </a:r>
                  </a:p>
                </p:txBody>
              </p:sp>
            </p:grpSp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69A15FF7-86B2-30AA-55EA-32FCDDFD0BAE}"/>
                    </a:ext>
                  </a:extLst>
                </p:cNvPr>
                <p:cNvGrpSpPr/>
                <p:nvPr/>
              </p:nvGrpSpPr>
              <p:grpSpPr>
                <a:xfrm rot="5400000">
                  <a:off x="3303139" y="5275429"/>
                  <a:ext cx="368026" cy="361094"/>
                  <a:chOff x="4165887" y="4039026"/>
                  <a:chExt cx="368026" cy="361094"/>
                </a:xfrm>
              </p:grpSpPr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CF4BF5C4-E51D-7B63-D040-D9EAC1DDC85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9353" y="4035560"/>
                    <a:ext cx="361094" cy="368026"/>
                  </a:xfrm>
                  <a:prstGeom prst="rect">
                    <a:avLst/>
                  </a:prstGeom>
                  <a:solidFill>
                    <a:srgbClr val="4C9F7C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t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EIC</a:t>
                    </a:r>
                  </a:p>
                </p:txBody>
              </p:sp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2C6C4987-98D8-7526-93D8-35FADE3C6DA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2453" y="4128034"/>
                    <a:ext cx="320040" cy="182880"/>
                  </a:xfrm>
                  <a:prstGeom prst="rect">
                    <a:avLst/>
                  </a:prstGeom>
                  <a:solidFill>
                    <a:srgbClr val="354A5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PIC</a:t>
                    </a:r>
                  </a:p>
                </p:txBody>
              </p:sp>
            </p:grp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A53177A2-80E5-C0E2-7F62-3EECFA165DBD}"/>
                    </a:ext>
                  </a:extLst>
                </p:cNvPr>
                <p:cNvGrpSpPr/>
                <p:nvPr/>
              </p:nvGrpSpPr>
              <p:grpSpPr>
                <a:xfrm rot="5400000">
                  <a:off x="2856091" y="5275429"/>
                  <a:ext cx="368026" cy="361094"/>
                  <a:chOff x="4165887" y="4039026"/>
                  <a:chExt cx="368026" cy="361094"/>
                </a:xfrm>
              </p:grpSpPr>
              <p:sp>
                <p:nvSpPr>
                  <p:cNvPr id="262" name="Rectangle 261">
                    <a:extLst>
                      <a:ext uri="{FF2B5EF4-FFF2-40B4-BE49-F238E27FC236}">
                        <a16:creationId xmlns:a16="http://schemas.microsoft.com/office/drawing/2014/main" id="{75BC6DAB-028D-FEC0-FD71-2DABDEF52D4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9353" y="4035560"/>
                    <a:ext cx="361094" cy="368026"/>
                  </a:xfrm>
                  <a:prstGeom prst="rect">
                    <a:avLst/>
                  </a:prstGeom>
                  <a:solidFill>
                    <a:srgbClr val="4C9F7C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t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EIC</a:t>
                    </a:r>
                  </a:p>
                </p:txBody>
              </p:sp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95209B24-E200-5753-9DF7-389113B607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2453" y="4128034"/>
                    <a:ext cx="320040" cy="182880"/>
                  </a:xfrm>
                  <a:prstGeom prst="rect">
                    <a:avLst/>
                  </a:prstGeom>
                  <a:solidFill>
                    <a:srgbClr val="354A5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PIC</a:t>
                    </a:r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3C6F1E1-978F-9B40-FE98-B8B76276AFAC}"/>
                  </a:ext>
                </a:extLst>
              </p:cNvPr>
              <p:cNvGrpSpPr/>
              <p:nvPr/>
            </p:nvGrpSpPr>
            <p:grpSpPr>
              <a:xfrm rot="10800000">
                <a:off x="2542371" y="1972027"/>
                <a:ext cx="2596332" cy="368027"/>
                <a:chOff x="4249009" y="5864909"/>
                <a:chExt cx="2596332" cy="368027"/>
              </a:xfrm>
            </p:grpSpPr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9B9A043D-3D4C-2AE9-70EC-EE4D77634A8F}"/>
                    </a:ext>
                  </a:extLst>
                </p:cNvPr>
                <p:cNvGrpSpPr/>
                <p:nvPr/>
              </p:nvGrpSpPr>
              <p:grpSpPr>
                <a:xfrm rot="5400000">
                  <a:off x="5139639" y="5868375"/>
                  <a:ext cx="368026" cy="361094"/>
                  <a:chOff x="4165887" y="4039026"/>
                  <a:chExt cx="368026" cy="361094"/>
                </a:xfrm>
              </p:grpSpPr>
              <p:sp>
                <p:nvSpPr>
                  <p:cNvPr id="638" name="Rectangle 637">
                    <a:extLst>
                      <a:ext uri="{FF2B5EF4-FFF2-40B4-BE49-F238E27FC236}">
                        <a16:creationId xmlns:a16="http://schemas.microsoft.com/office/drawing/2014/main" id="{4BE9C9C1-FFBF-7916-6C36-C00B8ADDDE29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4169353" y="4035560"/>
                    <a:ext cx="361094" cy="368026"/>
                  </a:xfrm>
                  <a:prstGeom prst="rect">
                    <a:avLst/>
                  </a:prstGeom>
                  <a:solidFill>
                    <a:srgbClr val="4C9F7C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b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EIC</a:t>
                    </a:r>
                  </a:p>
                </p:txBody>
              </p:sp>
              <p:sp>
                <p:nvSpPr>
                  <p:cNvPr id="639" name="Rectangle 638">
                    <a:extLst>
                      <a:ext uri="{FF2B5EF4-FFF2-40B4-BE49-F238E27FC236}">
                        <a16:creationId xmlns:a16="http://schemas.microsoft.com/office/drawing/2014/main" id="{813D1F8B-1550-7EF4-D12B-832E0AAE8FDF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4282453" y="4128034"/>
                    <a:ext cx="320040" cy="182880"/>
                  </a:xfrm>
                  <a:prstGeom prst="rect">
                    <a:avLst/>
                  </a:prstGeom>
                  <a:solidFill>
                    <a:srgbClr val="354A5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PIC</a:t>
                    </a:r>
                  </a:p>
                </p:txBody>
              </p:sp>
            </p:grpSp>
            <p:grpSp>
              <p:nvGrpSpPr>
                <p:cNvPr id="623" name="Group 622">
                  <a:extLst>
                    <a:ext uri="{FF2B5EF4-FFF2-40B4-BE49-F238E27FC236}">
                      <a16:creationId xmlns:a16="http://schemas.microsoft.com/office/drawing/2014/main" id="{0ACC0039-82EB-FFC9-C192-B4FF380E456D}"/>
                    </a:ext>
                  </a:extLst>
                </p:cNvPr>
                <p:cNvGrpSpPr/>
                <p:nvPr/>
              </p:nvGrpSpPr>
              <p:grpSpPr>
                <a:xfrm rot="5400000">
                  <a:off x="4692591" y="5868375"/>
                  <a:ext cx="368026" cy="361094"/>
                  <a:chOff x="4165887" y="4039026"/>
                  <a:chExt cx="368026" cy="361094"/>
                </a:xfrm>
              </p:grpSpPr>
              <p:sp>
                <p:nvSpPr>
                  <p:cNvPr id="636" name="Rectangle 635">
                    <a:extLst>
                      <a:ext uri="{FF2B5EF4-FFF2-40B4-BE49-F238E27FC236}">
                        <a16:creationId xmlns:a16="http://schemas.microsoft.com/office/drawing/2014/main" id="{79714A63-F659-8876-F5B5-50ADBC020CB2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4169353" y="4035560"/>
                    <a:ext cx="361094" cy="368026"/>
                  </a:xfrm>
                  <a:prstGeom prst="rect">
                    <a:avLst/>
                  </a:prstGeom>
                  <a:solidFill>
                    <a:srgbClr val="4C9F7C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b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EIC</a:t>
                    </a:r>
                  </a:p>
                </p:txBody>
              </p:sp>
              <p:sp>
                <p:nvSpPr>
                  <p:cNvPr id="637" name="Rectangle 636">
                    <a:extLst>
                      <a:ext uri="{FF2B5EF4-FFF2-40B4-BE49-F238E27FC236}">
                        <a16:creationId xmlns:a16="http://schemas.microsoft.com/office/drawing/2014/main" id="{6EA81417-4974-C73E-3436-BD63ACF79FBC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4282453" y="4128034"/>
                    <a:ext cx="320040" cy="182880"/>
                  </a:xfrm>
                  <a:prstGeom prst="rect">
                    <a:avLst/>
                  </a:prstGeom>
                  <a:solidFill>
                    <a:srgbClr val="354A5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PIC</a:t>
                    </a:r>
                  </a:p>
                </p:txBody>
              </p:sp>
            </p:grpSp>
            <p:grpSp>
              <p:nvGrpSpPr>
                <p:cNvPr id="624" name="Group 623">
                  <a:extLst>
                    <a:ext uri="{FF2B5EF4-FFF2-40B4-BE49-F238E27FC236}">
                      <a16:creationId xmlns:a16="http://schemas.microsoft.com/office/drawing/2014/main" id="{E67FF61A-11D2-BAEF-37D5-34356A4FAF0B}"/>
                    </a:ext>
                  </a:extLst>
                </p:cNvPr>
                <p:cNvGrpSpPr/>
                <p:nvPr/>
              </p:nvGrpSpPr>
              <p:grpSpPr>
                <a:xfrm rot="5400000">
                  <a:off x="4245543" y="5868375"/>
                  <a:ext cx="368026" cy="361094"/>
                  <a:chOff x="4165887" y="4039026"/>
                  <a:chExt cx="368026" cy="361094"/>
                </a:xfrm>
              </p:grpSpPr>
              <p:sp>
                <p:nvSpPr>
                  <p:cNvPr id="634" name="Rectangle 633">
                    <a:extLst>
                      <a:ext uri="{FF2B5EF4-FFF2-40B4-BE49-F238E27FC236}">
                        <a16:creationId xmlns:a16="http://schemas.microsoft.com/office/drawing/2014/main" id="{95A4AB81-B014-9530-3DD6-47BDBC9D6A39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4169353" y="4035560"/>
                    <a:ext cx="361094" cy="368026"/>
                  </a:xfrm>
                  <a:prstGeom prst="rect">
                    <a:avLst/>
                  </a:prstGeom>
                  <a:solidFill>
                    <a:srgbClr val="4C9F7C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b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EIC</a:t>
                    </a:r>
                  </a:p>
                </p:txBody>
              </p:sp>
              <p:sp>
                <p:nvSpPr>
                  <p:cNvPr id="635" name="Rectangle 634">
                    <a:extLst>
                      <a:ext uri="{FF2B5EF4-FFF2-40B4-BE49-F238E27FC236}">
                        <a16:creationId xmlns:a16="http://schemas.microsoft.com/office/drawing/2014/main" id="{59A25E24-4C28-202B-966F-9431E3709F2E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4282453" y="4128034"/>
                    <a:ext cx="320040" cy="182880"/>
                  </a:xfrm>
                  <a:prstGeom prst="rect">
                    <a:avLst/>
                  </a:prstGeom>
                  <a:solidFill>
                    <a:srgbClr val="354A5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PIC</a:t>
                    </a:r>
                  </a:p>
                </p:txBody>
              </p:sp>
            </p:grpSp>
            <p:grpSp>
              <p:nvGrpSpPr>
                <p:cNvPr id="625" name="Group 624">
                  <a:extLst>
                    <a:ext uri="{FF2B5EF4-FFF2-40B4-BE49-F238E27FC236}">
                      <a16:creationId xmlns:a16="http://schemas.microsoft.com/office/drawing/2014/main" id="{767A25A9-76A7-0738-6F88-3615765A46E1}"/>
                    </a:ext>
                  </a:extLst>
                </p:cNvPr>
                <p:cNvGrpSpPr/>
                <p:nvPr/>
              </p:nvGrpSpPr>
              <p:grpSpPr>
                <a:xfrm rot="5400000">
                  <a:off x="6480781" y="5868376"/>
                  <a:ext cx="368026" cy="361094"/>
                  <a:chOff x="4165887" y="4039026"/>
                  <a:chExt cx="368026" cy="361094"/>
                </a:xfrm>
              </p:grpSpPr>
              <p:sp>
                <p:nvSpPr>
                  <p:cNvPr id="632" name="Rectangle 631">
                    <a:extLst>
                      <a:ext uri="{FF2B5EF4-FFF2-40B4-BE49-F238E27FC236}">
                        <a16:creationId xmlns:a16="http://schemas.microsoft.com/office/drawing/2014/main" id="{3FEE0871-44D6-44FB-BBD8-FAEC9053BF51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4169353" y="4035560"/>
                    <a:ext cx="361094" cy="368026"/>
                  </a:xfrm>
                  <a:prstGeom prst="rect">
                    <a:avLst/>
                  </a:prstGeom>
                  <a:solidFill>
                    <a:srgbClr val="4C9F7C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b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EIC</a:t>
                    </a:r>
                  </a:p>
                </p:txBody>
              </p:sp>
              <p:sp>
                <p:nvSpPr>
                  <p:cNvPr id="633" name="Rectangle 632">
                    <a:extLst>
                      <a:ext uri="{FF2B5EF4-FFF2-40B4-BE49-F238E27FC236}">
                        <a16:creationId xmlns:a16="http://schemas.microsoft.com/office/drawing/2014/main" id="{E81E534D-4AF1-8CD8-A77F-8526832CBE57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4282453" y="4128034"/>
                    <a:ext cx="320040" cy="182880"/>
                  </a:xfrm>
                  <a:prstGeom prst="rect">
                    <a:avLst/>
                  </a:prstGeom>
                  <a:solidFill>
                    <a:srgbClr val="354A5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PIC</a:t>
                    </a:r>
                  </a:p>
                </p:txBody>
              </p:sp>
            </p:grpSp>
            <p:grpSp>
              <p:nvGrpSpPr>
                <p:cNvPr id="626" name="Group 625">
                  <a:extLst>
                    <a:ext uri="{FF2B5EF4-FFF2-40B4-BE49-F238E27FC236}">
                      <a16:creationId xmlns:a16="http://schemas.microsoft.com/office/drawing/2014/main" id="{46C3F30A-B740-F9C0-435D-855FFF434344}"/>
                    </a:ext>
                  </a:extLst>
                </p:cNvPr>
                <p:cNvGrpSpPr/>
                <p:nvPr/>
              </p:nvGrpSpPr>
              <p:grpSpPr>
                <a:xfrm rot="5400000">
                  <a:off x="6033735" y="5868376"/>
                  <a:ext cx="368026" cy="361094"/>
                  <a:chOff x="4165887" y="4039026"/>
                  <a:chExt cx="368026" cy="361094"/>
                </a:xfrm>
              </p:grpSpPr>
              <p:sp>
                <p:nvSpPr>
                  <p:cNvPr id="630" name="Rectangle 629">
                    <a:extLst>
                      <a:ext uri="{FF2B5EF4-FFF2-40B4-BE49-F238E27FC236}">
                        <a16:creationId xmlns:a16="http://schemas.microsoft.com/office/drawing/2014/main" id="{768F18AA-89D1-B341-20C9-073BFC6795C0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4169353" y="4035560"/>
                    <a:ext cx="361094" cy="368026"/>
                  </a:xfrm>
                  <a:prstGeom prst="rect">
                    <a:avLst/>
                  </a:prstGeom>
                  <a:solidFill>
                    <a:srgbClr val="4C9F7C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b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EIC</a:t>
                    </a:r>
                  </a:p>
                </p:txBody>
              </p:sp>
              <p:sp>
                <p:nvSpPr>
                  <p:cNvPr id="631" name="Rectangle 630">
                    <a:extLst>
                      <a:ext uri="{FF2B5EF4-FFF2-40B4-BE49-F238E27FC236}">
                        <a16:creationId xmlns:a16="http://schemas.microsoft.com/office/drawing/2014/main" id="{D8D4D5D1-7888-9998-D440-63A782E1557A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4282453" y="4128034"/>
                    <a:ext cx="320040" cy="182880"/>
                  </a:xfrm>
                  <a:prstGeom prst="rect">
                    <a:avLst/>
                  </a:prstGeom>
                  <a:solidFill>
                    <a:srgbClr val="354A5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PIC</a:t>
                    </a:r>
                  </a:p>
                </p:txBody>
              </p:sp>
            </p:grpSp>
            <p:grpSp>
              <p:nvGrpSpPr>
                <p:cNvPr id="627" name="Group 626">
                  <a:extLst>
                    <a:ext uri="{FF2B5EF4-FFF2-40B4-BE49-F238E27FC236}">
                      <a16:creationId xmlns:a16="http://schemas.microsoft.com/office/drawing/2014/main" id="{13E65943-16A8-0FEF-97E5-ACFA83953E43}"/>
                    </a:ext>
                  </a:extLst>
                </p:cNvPr>
                <p:cNvGrpSpPr/>
                <p:nvPr/>
              </p:nvGrpSpPr>
              <p:grpSpPr>
                <a:xfrm rot="5400000">
                  <a:off x="5586687" y="5868376"/>
                  <a:ext cx="368026" cy="361094"/>
                  <a:chOff x="4165887" y="4039026"/>
                  <a:chExt cx="368026" cy="361094"/>
                </a:xfrm>
              </p:grpSpPr>
              <p:sp>
                <p:nvSpPr>
                  <p:cNvPr id="628" name="Rectangle 627">
                    <a:extLst>
                      <a:ext uri="{FF2B5EF4-FFF2-40B4-BE49-F238E27FC236}">
                        <a16:creationId xmlns:a16="http://schemas.microsoft.com/office/drawing/2014/main" id="{586BBCF4-7D1E-90AF-4A81-039325ABFD67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4169353" y="4035560"/>
                    <a:ext cx="361094" cy="368026"/>
                  </a:xfrm>
                  <a:prstGeom prst="rect">
                    <a:avLst/>
                  </a:prstGeom>
                  <a:solidFill>
                    <a:srgbClr val="4C9F7C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b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EIC</a:t>
                    </a:r>
                  </a:p>
                </p:txBody>
              </p:sp>
              <p:sp>
                <p:nvSpPr>
                  <p:cNvPr id="629" name="Rectangle 628">
                    <a:extLst>
                      <a:ext uri="{FF2B5EF4-FFF2-40B4-BE49-F238E27FC236}">
                        <a16:creationId xmlns:a16="http://schemas.microsoft.com/office/drawing/2014/main" id="{F2FE5337-2C7D-4C4E-3F21-1D138FE3ECCE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4282453" y="4128034"/>
                    <a:ext cx="320040" cy="182880"/>
                  </a:xfrm>
                  <a:prstGeom prst="rect">
                    <a:avLst/>
                  </a:prstGeom>
                  <a:solidFill>
                    <a:srgbClr val="354A5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PIC</a:t>
                    </a: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00FB58A-9529-19BC-BC4F-6B11C2F22177}"/>
                  </a:ext>
                </a:extLst>
              </p:cNvPr>
              <p:cNvGrpSpPr/>
              <p:nvPr/>
            </p:nvGrpSpPr>
            <p:grpSpPr>
              <a:xfrm>
                <a:off x="5560723" y="3200617"/>
                <a:ext cx="49447" cy="312234"/>
                <a:chOff x="4537421" y="4092546"/>
                <a:chExt cx="49447" cy="312234"/>
              </a:xfrm>
            </p:grpSpPr>
            <p:cxnSp>
              <p:nvCxnSpPr>
                <p:cNvPr id="616" name="Straight Connector 615">
                  <a:extLst>
                    <a:ext uri="{FF2B5EF4-FFF2-40B4-BE49-F238E27FC236}">
                      <a16:creationId xmlns:a16="http://schemas.microsoft.com/office/drawing/2014/main" id="{5FF9C276-C8E3-BCA9-172B-E5D3C4855A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7421" y="4092546"/>
                  <a:ext cx="49447" cy="0"/>
                </a:xfrm>
                <a:prstGeom prst="line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Straight Connector 616">
                  <a:extLst>
                    <a:ext uri="{FF2B5EF4-FFF2-40B4-BE49-F238E27FC236}">
                      <a16:creationId xmlns:a16="http://schemas.microsoft.com/office/drawing/2014/main" id="{4DC47429-FDBD-60BF-FD14-CCDFE201F8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7421" y="4404780"/>
                  <a:ext cx="49447" cy="0"/>
                </a:xfrm>
                <a:prstGeom prst="line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Straight Connector 617">
                  <a:extLst>
                    <a:ext uri="{FF2B5EF4-FFF2-40B4-BE49-F238E27FC236}">
                      <a16:creationId xmlns:a16="http://schemas.microsoft.com/office/drawing/2014/main" id="{71877737-EDA0-61B8-E265-1E319DF586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7421" y="4254237"/>
                  <a:ext cx="49447" cy="0"/>
                </a:xfrm>
                <a:prstGeom prst="line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9" name="Straight Connector 618">
                  <a:extLst>
                    <a:ext uri="{FF2B5EF4-FFF2-40B4-BE49-F238E27FC236}">
                      <a16:creationId xmlns:a16="http://schemas.microsoft.com/office/drawing/2014/main" id="{BDE6E5E8-1406-CA85-2D4D-1AB763B2D8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7421" y="4196623"/>
                  <a:ext cx="49447" cy="0"/>
                </a:xfrm>
                <a:prstGeom prst="line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>
                  <a:extLst>
                    <a:ext uri="{FF2B5EF4-FFF2-40B4-BE49-F238E27FC236}">
                      <a16:creationId xmlns:a16="http://schemas.microsoft.com/office/drawing/2014/main" id="{7F6C3B1D-6E86-08FD-98DF-F61FA3636B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7421" y="4139009"/>
                  <a:ext cx="49447" cy="0"/>
                </a:xfrm>
                <a:prstGeom prst="line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620">
                  <a:extLst>
                    <a:ext uri="{FF2B5EF4-FFF2-40B4-BE49-F238E27FC236}">
                      <a16:creationId xmlns:a16="http://schemas.microsoft.com/office/drawing/2014/main" id="{BF410BDF-FCC2-A09E-1DCF-DC8A3542A4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9750" y="4300750"/>
                  <a:ext cx="0" cy="70528"/>
                </a:xfrm>
                <a:prstGeom prst="line">
                  <a:avLst/>
                </a:prstGeom>
                <a:ln w="9525">
                  <a:prstDash val="sysDot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4" name="Picture 13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46EBD0C1-F9DD-FBB2-F56F-CF2479DA6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56940" r="8306" b="19672"/>
              <a:stretch/>
            </p:blipFill>
            <p:spPr>
              <a:xfrm>
                <a:off x="5675861" y="2318604"/>
                <a:ext cx="816545" cy="32850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DE3F9E-5AB6-F8D1-5B23-FA868F42449C}"/>
                  </a:ext>
                </a:extLst>
              </p:cNvPr>
              <p:cNvSpPr txBox="1"/>
              <p:nvPr/>
            </p:nvSpPr>
            <p:spPr>
              <a:xfrm>
                <a:off x="5233346" y="2040042"/>
                <a:ext cx="125502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240"/>
                  </a:lnSpc>
                </a:pPr>
                <a:r>
                  <a:rPr lang="en-US" sz="1200" dirty="0">
                    <a:latin typeface="+mn-lt"/>
                  </a:rPr>
                  <a:t>Frequency </a:t>
                </a:r>
              </a:p>
              <a:p>
                <a:pPr algn="ctr">
                  <a:lnSpc>
                    <a:spcPts val="1240"/>
                  </a:lnSpc>
                </a:pPr>
                <a:r>
                  <a:rPr lang="en-US" sz="1200" dirty="0">
                    <a:latin typeface="+mn-lt"/>
                  </a:rPr>
                  <a:t>Comb Driven I/Os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F10EFE-E5F8-B84A-9AE7-BB7736D1EF05}"/>
                  </a:ext>
                </a:extLst>
              </p:cNvPr>
              <p:cNvSpPr txBox="1"/>
              <p:nvPr/>
            </p:nvSpPr>
            <p:spPr>
              <a:xfrm>
                <a:off x="5125818" y="3678564"/>
                <a:ext cx="142881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240"/>
                  </a:lnSpc>
                </a:pPr>
                <a:r>
                  <a:rPr lang="en-US" sz="1200" dirty="0">
                    <a:latin typeface="+mn-lt"/>
                  </a:rPr>
                  <a:t>16 x 32</a:t>
                </a:r>
                <a:r>
                  <a:rPr lang="el-GR" sz="1200" dirty="0">
                    <a:latin typeface="+mn-lt"/>
                  </a:rPr>
                  <a:t>λ</a:t>
                </a:r>
                <a:r>
                  <a:rPr lang="en-US" sz="1200" dirty="0">
                    <a:latin typeface="+mn-lt"/>
                  </a:rPr>
                  <a:t> x 32 Gbps </a:t>
                </a:r>
              </a:p>
              <a:p>
                <a:pPr algn="ctr">
                  <a:lnSpc>
                    <a:spcPts val="1240"/>
                  </a:lnSpc>
                </a:pPr>
                <a:r>
                  <a:rPr lang="en-US" sz="1200" dirty="0">
                    <a:latin typeface="+mn-lt"/>
                  </a:rPr>
                  <a:t>= </a:t>
                </a:r>
                <a:r>
                  <a:rPr lang="en-US" sz="1200" b="1" dirty="0">
                    <a:latin typeface="+mn-lt"/>
                  </a:rPr>
                  <a:t>2 TBps / IO  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AAFE494-52B3-D8D0-E576-7B4FD3B66FB1}"/>
                  </a:ext>
                </a:extLst>
              </p:cNvPr>
              <p:cNvGrpSpPr/>
              <p:nvPr/>
            </p:nvGrpSpPr>
            <p:grpSpPr>
              <a:xfrm>
                <a:off x="5186670" y="2381551"/>
                <a:ext cx="420325" cy="361094"/>
                <a:chOff x="4165887" y="4465371"/>
                <a:chExt cx="420325" cy="361094"/>
              </a:xfrm>
            </p:grpSpPr>
            <p:grpSp>
              <p:nvGrpSpPr>
                <p:cNvPr id="606" name="Group 605">
                  <a:extLst>
                    <a:ext uri="{FF2B5EF4-FFF2-40B4-BE49-F238E27FC236}">
                      <a16:creationId xmlns:a16="http://schemas.microsoft.com/office/drawing/2014/main" id="{5520FB31-8210-7F79-230E-8A414D9306DE}"/>
                    </a:ext>
                  </a:extLst>
                </p:cNvPr>
                <p:cNvGrpSpPr/>
                <p:nvPr/>
              </p:nvGrpSpPr>
              <p:grpSpPr>
                <a:xfrm>
                  <a:off x="4165887" y="4465371"/>
                  <a:ext cx="368026" cy="361094"/>
                  <a:chOff x="4165887" y="4039026"/>
                  <a:chExt cx="368026" cy="361094"/>
                </a:xfrm>
              </p:grpSpPr>
              <p:sp>
                <p:nvSpPr>
                  <p:cNvPr id="614" name="Rectangle 613">
                    <a:extLst>
                      <a:ext uri="{FF2B5EF4-FFF2-40B4-BE49-F238E27FC236}">
                        <a16:creationId xmlns:a16="http://schemas.microsoft.com/office/drawing/2014/main" id="{8CCB3833-2B05-3258-452D-B3E49AC4D1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9353" y="4035560"/>
                    <a:ext cx="361094" cy="368026"/>
                  </a:xfrm>
                  <a:prstGeom prst="rect">
                    <a:avLst/>
                  </a:prstGeom>
                  <a:solidFill>
                    <a:srgbClr val="4C9F7C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t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EIC</a:t>
                    </a:r>
                  </a:p>
                </p:txBody>
              </p:sp>
              <p:sp>
                <p:nvSpPr>
                  <p:cNvPr id="615" name="Rectangle 614">
                    <a:extLst>
                      <a:ext uri="{FF2B5EF4-FFF2-40B4-BE49-F238E27FC236}">
                        <a16:creationId xmlns:a16="http://schemas.microsoft.com/office/drawing/2014/main" id="{3171D6D0-63D4-0431-D5AC-57238C6AC7F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2453" y="4128034"/>
                    <a:ext cx="320040" cy="182880"/>
                  </a:xfrm>
                  <a:prstGeom prst="rect">
                    <a:avLst/>
                  </a:prstGeom>
                  <a:solidFill>
                    <a:srgbClr val="354A5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PIC</a:t>
                    </a:r>
                  </a:p>
                </p:txBody>
              </p:sp>
            </p:grpSp>
            <p:grpSp>
              <p:nvGrpSpPr>
                <p:cNvPr id="607" name="Group 606">
                  <a:extLst>
                    <a:ext uri="{FF2B5EF4-FFF2-40B4-BE49-F238E27FC236}">
                      <a16:creationId xmlns:a16="http://schemas.microsoft.com/office/drawing/2014/main" id="{316D6A40-8A1F-2CD5-DC33-3FEAA52E5F57}"/>
                    </a:ext>
                  </a:extLst>
                </p:cNvPr>
                <p:cNvGrpSpPr/>
                <p:nvPr/>
              </p:nvGrpSpPr>
              <p:grpSpPr>
                <a:xfrm>
                  <a:off x="4536765" y="4489800"/>
                  <a:ext cx="49447" cy="312234"/>
                  <a:chOff x="4537421" y="4092546"/>
                  <a:chExt cx="49447" cy="312234"/>
                </a:xfrm>
              </p:grpSpPr>
              <p:cxnSp>
                <p:nvCxnSpPr>
                  <p:cNvPr id="608" name="Straight Connector 607">
                    <a:extLst>
                      <a:ext uri="{FF2B5EF4-FFF2-40B4-BE49-F238E27FC236}">
                        <a16:creationId xmlns:a16="http://schemas.microsoft.com/office/drawing/2014/main" id="{20C514C0-193D-5CAB-22EF-4E554340F9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7421" y="4092546"/>
                    <a:ext cx="49447" cy="0"/>
                  </a:xfrm>
                  <a:prstGeom prst="line">
                    <a:avLst/>
                  </a:prstGeom>
                  <a:ln w="19050"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9" name="Straight Connector 608">
                    <a:extLst>
                      <a:ext uri="{FF2B5EF4-FFF2-40B4-BE49-F238E27FC236}">
                        <a16:creationId xmlns:a16="http://schemas.microsoft.com/office/drawing/2014/main" id="{3E53F24E-4ECD-D634-9D59-5E7D0F0081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7421" y="4404780"/>
                    <a:ext cx="49447" cy="0"/>
                  </a:xfrm>
                  <a:prstGeom prst="line">
                    <a:avLst/>
                  </a:prstGeom>
                  <a:ln w="19050"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0" name="Straight Connector 609">
                    <a:extLst>
                      <a:ext uri="{FF2B5EF4-FFF2-40B4-BE49-F238E27FC236}">
                        <a16:creationId xmlns:a16="http://schemas.microsoft.com/office/drawing/2014/main" id="{A0FE09EB-F965-B0CE-C672-352A0B998B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7421" y="4254237"/>
                    <a:ext cx="49447" cy="0"/>
                  </a:xfrm>
                  <a:prstGeom prst="line">
                    <a:avLst/>
                  </a:prstGeom>
                  <a:ln w="19050"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1" name="Straight Connector 610">
                    <a:extLst>
                      <a:ext uri="{FF2B5EF4-FFF2-40B4-BE49-F238E27FC236}">
                        <a16:creationId xmlns:a16="http://schemas.microsoft.com/office/drawing/2014/main" id="{1888E865-DF26-C6AA-E15D-0557454E97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7421" y="4196623"/>
                    <a:ext cx="49447" cy="0"/>
                  </a:xfrm>
                  <a:prstGeom prst="line">
                    <a:avLst/>
                  </a:prstGeom>
                  <a:ln w="19050"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2" name="Straight Connector 611">
                    <a:extLst>
                      <a:ext uri="{FF2B5EF4-FFF2-40B4-BE49-F238E27FC236}">
                        <a16:creationId xmlns:a16="http://schemas.microsoft.com/office/drawing/2014/main" id="{AAD5B809-71CE-315E-33AA-A6C50BEED6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7421" y="4139009"/>
                    <a:ext cx="49447" cy="0"/>
                  </a:xfrm>
                  <a:prstGeom prst="line">
                    <a:avLst/>
                  </a:prstGeom>
                  <a:ln w="19050"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3" name="Straight Connector 612">
                    <a:extLst>
                      <a:ext uri="{FF2B5EF4-FFF2-40B4-BE49-F238E27FC236}">
                        <a16:creationId xmlns:a16="http://schemas.microsoft.com/office/drawing/2014/main" id="{240B33E7-07E9-F998-30AF-AE184B77C0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69750" y="4300750"/>
                    <a:ext cx="0" cy="70528"/>
                  </a:xfrm>
                  <a:prstGeom prst="line">
                    <a:avLst/>
                  </a:prstGeom>
                  <a:ln w="9525">
                    <a:prstDash val="sysDot"/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8B56B7-2580-3488-9DCC-48D517858D4D}"/>
                  </a:ext>
                </a:extLst>
              </p:cNvPr>
              <p:cNvSpPr txBox="1"/>
              <p:nvPr/>
            </p:nvSpPr>
            <p:spPr>
              <a:xfrm>
                <a:off x="5693020" y="3227282"/>
                <a:ext cx="7605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240"/>
                  </a:lnSpc>
                </a:pPr>
                <a:r>
                  <a:rPr lang="en-US" sz="1200" dirty="0">
                    <a:latin typeface="+mn-lt"/>
                  </a:rPr>
                  <a:t>~8 mm</a:t>
                </a:r>
              </a:p>
              <a:p>
                <a:pPr algn="ctr">
                  <a:lnSpc>
                    <a:spcPts val="1240"/>
                  </a:lnSpc>
                </a:pPr>
                <a:r>
                  <a:rPr lang="en-US" sz="1200" dirty="0">
                    <a:latin typeface="+mn-lt"/>
                  </a:rPr>
                  <a:t>shoreline</a:t>
                </a:r>
              </a:p>
            </p:txBody>
          </p:sp>
          <p:sp>
            <p:nvSpPr>
              <p:cNvPr id="19" name="Right Brace 18">
                <a:extLst>
                  <a:ext uri="{FF2B5EF4-FFF2-40B4-BE49-F238E27FC236}">
                    <a16:creationId xmlns:a16="http://schemas.microsoft.com/office/drawing/2014/main" id="{87498367-B424-2479-75AB-D09AA98424F1}"/>
                  </a:ext>
                </a:extLst>
              </p:cNvPr>
              <p:cNvSpPr/>
              <p:nvPr/>
            </p:nvSpPr>
            <p:spPr>
              <a:xfrm>
                <a:off x="5634059" y="3206060"/>
                <a:ext cx="71965" cy="307891"/>
              </a:xfrm>
              <a:prstGeom prst="rightBrace">
                <a:avLst>
                  <a:gd name="adj1" fmla="val 32003"/>
                  <a:gd name="adj2" fmla="val 50000"/>
                </a:avLst>
              </a:prstGeom>
              <a:ln w="15875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5B1ACC-3D5B-0650-FD61-8D35A90BECA2}"/>
                  </a:ext>
                </a:extLst>
              </p:cNvPr>
              <p:cNvSpPr txBox="1"/>
              <p:nvPr/>
            </p:nvSpPr>
            <p:spPr>
              <a:xfrm>
                <a:off x="5770155" y="2872251"/>
                <a:ext cx="582939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240"/>
                  </a:lnSpc>
                </a:pPr>
                <a:r>
                  <a:rPr lang="en-US" sz="1200" dirty="0">
                    <a:latin typeface="+mn-lt"/>
                  </a:rPr>
                  <a:t>16 links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50A3677-CF7A-928B-D3AD-81E82C9A0EB1}"/>
                  </a:ext>
                </a:extLst>
              </p:cNvPr>
              <p:cNvSpPr/>
              <p:nvPr/>
            </p:nvSpPr>
            <p:spPr>
              <a:xfrm>
                <a:off x="6555332" y="1954148"/>
                <a:ext cx="2146793" cy="2039848"/>
              </a:xfrm>
              <a:prstGeom prst="rect">
                <a:avLst/>
              </a:prstGeom>
              <a:solidFill>
                <a:srgbClr val="ECECEC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40140E-36AE-DCD0-5B44-729A9747FD2B}"/>
                  </a:ext>
                </a:extLst>
              </p:cNvPr>
              <p:cNvSpPr txBox="1"/>
              <p:nvPr/>
            </p:nvSpPr>
            <p:spPr>
              <a:xfrm>
                <a:off x="8407731" y="2680574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sz="1200" dirty="0"/>
                  <a:t>…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0A8D53-C437-E454-F051-30F79A316A6E}"/>
                  </a:ext>
                </a:extLst>
              </p:cNvPr>
              <p:cNvSpPr txBox="1"/>
              <p:nvPr/>
            </p:nvSpPr>
            <p:spPr>
              <a:xfrm>
                <a:off x="8407731" y="3153322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sz="1200" dirty="0"/>
                  <a:t>…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6C6DF1-2A63-FE5E-54C3-143A9C17CDE8}"/>
                  </a:ext>
                </a:extLst>
              </p:cNvPr>
              <p:cNvSpPr txBox="1"/>
              <p:nvPr/>
            </p:nvSpPr>
            <p:spPr>
              <a:xfrm>
                <a:off x="8407731" y="3592214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sz="1200" dirty="0"/>
                  <a:t>…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B66AB4B-7186-1523-0C8E-A874D2351D4D}"/>
                  </a:ext>
                </a:extLst>
              </p:cNvPr>
              <p:cNvSpPr/>
              <p:nvPr/>
            </p:nvSpPr>
            <p:spPr>
              <a:xfrm>
                <a:off x="7130722" y="2699975"/>
                <a:ext cx="389123" cy="349921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HBM</a:t>
                </a:r>
                <a:endParaRPr lang="en-US" sz="1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4483D9A-64F6-57C5-4E62-29FA5EF9C2EA}"/>
                  </a:ext>
                </a:extLst>
              </p:cNvPr>
              <p:cNvSpPr/>
              <p:nvPr/>
            </p:nvSpPr>
            <p:spPr>
              <a:xfrm>
                <a:off x="7602104" y="2699975"/>
                <a:ext cx="389123" cy="349921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HBM</a:t>
                </a:r>
                <a:endParaRPr lang="en-US" sz="1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E4580F6-A2BE-A2EE-CA2D-53FCE1BB47ED}"/>
                  </a:ext>
                </a:extLst>
              </p:cNvPr>
              <p:cNvGrpSpPr/>
              <p:nvPr/>
            </p:nvGrpSpPr>
            <p:grpSpPr>
              <a:xfrm>
                <a:off x="6667653" y="3144660"/>
                <a:ext cx="368026" cy="361094"/>
                <a:chOff x="5269898" y="4045900"/>
                <a:chExt cx="368026" cy="361094"/>
              </a:xfrm>
            </p:grpSpPr>
            <p:sp>
              <p:nvSpPr>
                <p:cNvPr id="604" name="Rectangle 603">
                  <a:extLst>
                    <a:ext uri="{FF2B5EF4-FFF2-40B4-BE49-F238E27FC236}">
                      <a16:creationId xmlns:a16="http://schemas.microsoft.com/office/drawing/2014/main" id="{3FA54BCD-BE56-80C7-1913-066B7A1CB6D1}"/>
                    </a:ext>
                  </a:extLst>
                </p:cNvPr>
                <p:cNvSpPr/>
                <p:nvPr/>
              </p:nvSpPr>
              <p:spPr>
                <a:xfrm rot="16200000">
                  <a:off x="5273364" y="4042434"/>
                  <a:ext cx="361094" cy="368026"/>
                </a:xfrm>
                <a:prstGeom prst="rect">
                  <a:avLst/>
                </a:prstGeom>
                <a:solidFill>
                  <a:srgbClr val="4C9F7C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b"/>
                <a:lstStyle/>
                <a:p>
                  <a:pPr algn="ctr"/>
                  <a:r>
                    <a:rPr lang="en-US" sz="12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EIC</a:t>
                  </a:r>
                </a:p>
              </p:txBody>
            </p:sp>
            <p:sp>
              <p:nvSpPr>
                <p:cNvPr id="605" name="Rectangle 604">
                  <a:extLst>
                    <a:ext uri="{FF2B5EF4-FFF2-40B4-BE49-F238E27FC236}">
                      <a16:creationId xmlns:a16="http://schemas.microsoft.com/office/drawing/2014/main" id="{E691FF98-0332-AAC4-A4DF-EE3B2B82453E}"/>
                    </a:ext>
                  </a:extLst>
                </p:cNvPr>
                <p:cNvSpPr/>
                <p:nvPr/>
              </p:nvSpPr>
              <p:spPr>
                <a:xfrm rot="16200000">
                  <a:off x="5205161" y="4135006"/>
                  <a:ext cx="320040" cy="182880"/>
                </a:xfrm>
                <a:prstGeom prst="rect">
                  <a:avLst/>
                </a:prstGeom>
                <a:solidFill>
                  <a:srgbClr val="354A54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PIC</a:t>
                  </a: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087B4CC-A6C8-40D1-92F5-76FA02D20DEC}"/>
                  </a:ext>
                </a:extLst>
              </p:cNvPr>
              <p:cNvSpPr/>
              <p:nvPr/>
            </p:nvSpPr>
            <p:spPr>
              <a:xfrm>
                <a:off x="7130722" y="3150746"/>
                <a:ext cx="389123" cy="349921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HBM</a:t>
                </a:r>
                <a:endParaRPr lang="en-US" sz="1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FD2683C-8780-BA81-2A37-2D39DA544550}"/>
                  </a:ext>
                </a:extLst>
              </p:cNvPr>
              <p:cNvSpPr/>
              <p:nvPr/>
            </p:nvSpPr>
            <p:spPr>
              <a:xfrm>
                <a:off x="7602104" y="3150746"/>
                <a:ext cx="389123" cy="349921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HBM</a:t>
                </a:r>
                <a:endParaRPr lang="en-US" sz="1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7C2F1C1-6A27-5C72-34B3-7918D3941E17}"/>
                  </a:ext>
                </a:extLst>
              </p:cNvPr>
              <p:cNvGrpSpPr/>
              <p:nvPr/>
            </p:nvGrpSpPr>
            <p:grpSpPr>
              <a:xfrm>
                <a:off x="6664398" y="3590343"/>
                <a:ext cx="368026" cy="361094"/>
                <a:chOff x="5269898" y="4045900"/>
                <a:chExt cx="368026" cy="361094"/>
              </a:xfrm>
            </p:grpSpPr>
            <p:sp>
              <p:nvSpPr>
                <p:cNvPr id="602" name="Rectangle 601">
                  <a:extLst>
                    <a:ext uri="{FF2B5EF4-FFF2-40B4-BE49-F238E27FC236}">
                      <a16:creationId xmlns:a16="http://schemas.microsoft.com/office/drawing/2014/main" id="{632AF072-F41C-8394-256B-9065061F593F}"/>
                    </a:ext>
                  </a:extLst>
                </p:cNvPr>
                <p:cNvSpPr/>
                <p:nvPr/>
              </p:nvSpPr>
              <p:spPr>
                <a:xfrm rot="16200000">
                  <a:off x="5273364" y="4042434"/>
                  <a:ext cx="361094" cy="368026"/>
                </a:xfrm>
                <a:prstGeom prst="rect">
                  <a:avLst/>
                </a:prstGeom>
                <a:solidFill>
                  <a:srgbClr val="4C9F7C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b"/>
                <a:lstStyle/>
                <a:p>
                  <a:pPr algn="ctr"/>
                  <a:r>
                    <a:rPr lang="en-US" sz="12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EIC</a:t>
                  </a:r>
                </a:p>
              </p:txBody>
            </p:sp>
            <p:sp>
              <p:nvSpPr>
                <p:cNvPr id="603" name="Rectangle 602">
                  <a:extLst>
                    <a:ext uri="{FF2B5EF4-FFF2-40B4-BE49-F238E27FC236}">
                      <a16:creationId xmlns:a16="http://schemas.microsoft.com/office/drawing/2014/main" id="{AA0C409C-9A51-B28E-6E39-7592C5D38790}"/>
                    </a:ext>
                  </a:extLst>
                </p:cNvPr>
                <p:cNvSpPr/>
                <p:nvPr/>
              </p:nvSpPr>
              <p:spPr>
                <a:xfrm rot="16200000">
                  <a:off x="5205161" y="4135006"/>
                  <a:ext cx="320040" cy="182880"/>
                </a:xfrm>
                <a:prstGeom prst="rect">
                  <a:avLst/>
                </a:prstGeom>
                <a:solidFill>
                  <a:srgbClr val="354A54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ln w="0">
                        <a:noFill/>
                      </a:ln>
                      <a:solidFill>
                        <a:schemeClr val="bg1"/>
                      </a:solidFill>
                    </a:rPr>
                    <a:t>PIC</a:t>
                  </a:r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A53C85A-2D0B-77DF-F841-12C884CEBC82}"/>
                  </a:ext>
                </a:extLst>
              </p:cNvPr>
              <p:cNvSpPr/>
              <p:nvPr/>
            </p:nvSpPr>
            <p:spPr>
              <a:xfrm>
                <a:off x="7127467" y="3601516"/>
                <a:ext cx="389123" cy="349921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HBM</a:t>
                </a:r>
                <a:endParaRPr lang="en-US" sz="1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45F8B4-BA09-6F7F-5FCA-75632D63E8BC}"/>
                  </a:ext>
                </a:extLst>
              </p:cNvPr>
              <p:cNvSpPr/>
              <p:nvPr/>
            </p:nvSpPr>
            <p:spPr>
              <a:xfrm>
                <a:off x="7598849" y="3601516"/>
                <a:ext cx="389123" cy="349921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HBM</a:t>
                </a:r>
                <a:endParaRPr lang="en-US" sz="1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7F60D9E-699B-F654-E641-84F703B700F5}"/>
                  </a:ext>
                </a:extLst>
              </p:cNvPr>
              <p:cNvSpPr/>
              <p:nvPr/>
            </p:nvSpPr>
            <p:spPr>
              <a:xfrm>
                <a:off x="7127467" y="2254291"/>
                <a:ext cx="389123" cy="349921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HBM</a:t>
                </a:r>
                <a:endParaRPr lang="en-US" sz="1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3B15667-24DE-454C-EF98-AED887FEA770}"/>
                  </a:ext>
                </a:extLst>
              </p:cNvPr>
              <p:cNvSpPr/>
              <p:nvPr/>
            </p:nvSpPr>
            <p:spPr>
              <a:xfrm>
                <a:off x="7598849" y="2254291"/>
                <a:ext cx="389123" cy="349921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HBM</a:t>
                </a:r>
                <a:endParaRPr lang="en-US" sz="1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2C74F4-96FD-B0B1-1310-2F53C29170C3}"/>
                  </a:ext>
                </a:extLst>
              </p:cNvPr>
              <p:cNvSpPr txBox="1"/>
              <p:nvPr/>
            </p:nvSpPr>
            <p:spPr>
              <a:xfrm>
                <a:off x="8407731" y="2241682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sz="1200" dirty="0"/>
                  <a:t>…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844CE2A-DBF6-936D-0D2B-91AC20847A38}"/>
                  </a:ext>
                </a:extLst>
              </p:cNvPr>
              <p:cNvSpPr/>
              <p:nvPr/>
            </p:nvSpPr>
            <p:spPr>
              <a:xfrm>
                <a:off x="8067067" y="2699975"/>
                <a:ext cx="389123" cy="349921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HBM</a:t>
                </a:r>
                <a:endParaRPr lang="en-US" sz="1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78ADCD-5429-3FD3-2757-0C92EE52F808}"/>
                  </a:ext>
                </a:extLst>
              </p:cNvPr>
              <p:cNvSpPr/>
              <p:nvPr/>
            </p:nvSpPr>
            <p:spPr>
              <a:xfrm>
                <a:off x="8067067" y="3150746"/>
                <a:ext cx="389123" cy="349921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HBM</a:t>
                </a:r>
                <a:endParaRPr lang="en-US" sz="1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23ED86B-EAD8-E5F1-4C6E-AC3CD6985F77}"/>
                  </a:ext>
                </a:extLst>
              </p:cNvPr>
              <p:cNvSpPr/>
              <p:nvPr/>
            </p:nvSpPr>
            <p:spPr>
              <a:xfrm>
                <a:off x="8063812" y="3601516"/>
                <a:ext cx="389123" cy="349921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HBM</a:t>
                </a:r>
                <a:endParaRPr lang="en-US" sz="1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6C32589-E4A5-9B54-C42E-31441EFDA6AD}"/>
                  </a:ext>
                </a:extLst>
              </p:cNvPr>
              <p:cNvSpPr/>
              <p:nvPr/>
            </p:nvSpPr>
            <p:spPr>
              <a:xfrm>
                <a:off x="8063812" y="2254291"/>
                <a:ext cx="389123" cy="349921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HBM</a:t>
                </a:r>
                <a:endParaRPr lang="en-US" sz="1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335151D-A60C-1856-4E56-B4BBEB95CDB4}"/>
                  </a:ext>
                </a:extLst>
              </p:cNvPr>
              <p:cNvGrpSpPr/>
              <p:nvPr/>
            </p:nvGrpSpPr>
            <p:grpSpPr>
              <a:xfrm>
                <a:off x="6613029" y="3170712"/>
                <a:ext cx="49447" cy="312234"/>
                <a:chOff x="4537421" y="4092546"/>
                <a:chExt cx="49447" cy="312234"/>
              </a:xfrm>
            </p:grpSpPr>
            <p:cxnSp>
              <p:nvCxnSpPr>
                <p:cNvPr id="596" name="Straight Connector 595">
                  <a:extLst>
                    <a:ext uri="{FF2B5EF4-FFF2-40B4-BE49-F238E27FC236}">
                      <a16:creationId xmlns:a16="http://schemas.microsoft.com/office/drawing/2014/main" id="{CF8E613D-51ED-04B9-0648-EFB936B0E8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7421" y="4092546"/>
                  <a:ext cx="49447" cy="0"/>
                </a:xfrm>
                <a:prstGeom prst="line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7" name="Straight Connector 596">
                  <a:extLst>
                    <a:ext uri="{FF2B5EF4-FFF2-40B4-BE49-F238E27FC236}">
                      <a16:creationId xmlns:a16="http://schemas.microsoft.com/office/drawing/2014/main" id="{62EFAAEB-2821-278D-806F-06930EC897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7421" y="4404780"/>
                  <a:ext cx="49447" cy="0"/>
                </a:xfrm>
                <a:prstGeom prst="line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Straight Connector 597">
                  <a:extLst>
                    <a:ext uri="{FF2B5EF4-FFF2-40B4-BE49-F238E27FC236}">
                      <a16:creationId xmlns:a16="http://schemas.microsoft.com/office/drawing/2014/main" id="{D4BEB76F-0451-63FD-38B8-3B39C3C64E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7421" y="4254237"/>
                  <a:ext cx="49447" cy="0"/>
                </a:xfrm>
                <a:prstGeom prst="line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Straight Connector 598">
                  <a:extLst>
                    <a:ext uri="{FF2B5EF4-FFF2-40B4-BE49-F238E27FC236}">
                      <a16:creationId xmlns:a16="http://schemas.microsoft.com/office/drawing/2014/main" id="{17F7098A-F173-934F-FAE2-7BA940F109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7421" y="4196623"/>
                  <a:ext cx="49447" cy="0"/>
                </a:xfrm>
                <a:prstGeom prst="line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Straight Connector 599">
                  <a:extLst>
                    <a:ext uri="{FF2B5EF4-FFF2-40B4-BE49-F238E27FC236}">
                      <a16:creationId xmlns:a16="http://schemas.microsoft.com/office/drawing/2014/main" id="{0955F94A-3E34-A174-F02E-0DB1F7ED9C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7421" y="4139009"/>
                  <a:ext cx="49447" cy="0"/>
                </a:xfrm>
                <a:prstGeom prst="line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Straight Connector 600">
                  <a:extLst>
                    <a:ext uri="{FF2B5EF4-FFF2-40B4-BE49-F238E27FC236}">
                      <a16:creationId xmlns:a16="http://schemas.microsoft.com/office/drawing/2014/main" id="{E1BD5146-43BE-DEF8-4B67-9F21F53219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9750" y="4300750"/>
                  <a:ext cx="0" cy="70528"/>
                </a:xfrm>
                <a:prstGeom prst="line">
                  <a:avLst/>
                </a:prstGeom>
                <a:ln w="9525">
                  <a:prstDash val="sysDot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AC135A9-4995-6B4C-15E4-A3637BBCDE7B}"/>
                  </a:ext>
                </a:extLst>
              </p:cNvPr>
              <p:cNvGrpSpPr/>
              <p:nvPr/>
            </p:nvGrpSpPr>
            <p:grpSpPr>
              <a:xfrm>
                <a:off x="6609854" y="3616306"/>
                <a:ext cx="49447" cy="312234"/>
                <a:chOff x="4537421" y="4092546"/>
                <a:chExt cx="49447" cy="312234"/>
              </a:xfrm>
            </p:grpSpPr>
            <p:cxnSp>
              <p:nvCxnSpPr>
                <p:cNvPr id="590" name="Straight Connector 589">
                  <a:extLst>
                    <a:ext uri="{FF2B5EF4-FFF2-40B4-BE49-F238E27FC236}">
                      <a16:creationId xmlns:a16="http://schemas.microsoft.com/office/drawing/2014/main" id="{1FEE3C31-06F5-66CF-3CE2-63E423B70D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7421" y="4092546"/>
                  <a:ext cx="49447" cy="0"/>
                </a:xfrm>
                <a:prstGeom prst="line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Straight Connector 590">
                  <a:extLst>
                    <a:ext uri="{FF2B5EF4-FFF2-40B4-BE49-F238E27FC236}">
                      <a16:creationId xmlns:a16="http://schemas.microsoft.com/office/drawing/2014/main" id="{7AC33EBD-738D-1D3E-C84F-F786C1A112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7421" y="4404780"/>
                  <a:ext cx="49447" cy="0"/>
                </a:xfrm>
                <a:prstGeom prst="line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Straight Connector 591">
                  <a:extLst>
                    <a:ext uri="{FF2B5EF4-FFF2-40B4-BE49-F238E27FC236}">
                      <a16:creationId xmlns:a16="http://schemas.microsoft.com/office/drawing/2014/main" id="{CB21CE60-F4E4-C611-DE29-76F556DEFE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7421" y="4254237"/>
                  <a:ext cx="49447" cy="0"/>
                </a:xfrm>
                <a:prstGeom prst="line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0CC80599-DA37-DB86-DFBA-D449D8CA5B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7421" y="4196623"/>
                  <a:ext cx="49447" cy="0"/>
                </a:xfrm>
                <a:prstGeom prst="line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Straight Connector 593">
                  <a:extLst>
                    <a:ext uri="{FF2B5EF4-FFF2-40B4-BE49-F238E27FC236}">
                      <a16:creationId xmlns:a16="http://schemas.microsoft.com/office/drawing/2014/main" id="{E1F9B46B-978F-5E69-A1BA-060D2A5298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7421" y="4139009"/>
                  <a:ext cx="49447" cy="0"/>
                </a:xfrm>
                <a:prstGeom prst="line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Straight Connector 594">
                  <a:extLst>
                    <a:ext uri="{FF2B5EF4-FFF2-40B4-BE49-F238E27FC236}">
                      <a16:creationId xmlns:a16="http://schemas.microsoft.com/office/drawing/2014/main" id="{5AD47147-A33E-E7B9-DC97-F61394FBBC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9750" y="4300750"/>
                  <a:ext cx="0" cy="70528"/>
                </a:xfrm>
                <a:prstGeom prst="line">
                  <a:avLst/>
                </a:prstGeom>
                <a:ln w="9525">
                  <a:prstDash val="sysDot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B246BA2-3012-D9C3-D21D-446BBEBA3C16}"/>
                  </a:ext>
                </a:extLst>
              </p:cNvPr>
              <p:cNvSpPr/>
              <p:nvPr/>
            </p:nvSpPr>
            <p:spPr>
              <a:xfrm>
                <a:off x="7127467" y="1997962"/>
                <a:ext cx="1325468" cy="189367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Memory Pool</a:t>
                </a:r>
                <a:endParaRPr lang="en-US" sz="1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3" name="Curved Connector 42">
                <a:extLst>
                  <a:ext uri="{FF2B5EF4-FFF2-40B4-BE49-F238E27FC236}">
                    <a16:creationId xmlns:a16="http://schemas.microsoft.com/office/drawing/2014/main" id="{22252F03-AC16-C1B7-AE8F-8B1EE1881EDD}"/>
                  </a:ext>
                </a:extLst>
              </p:cNvPr>
              <p:cNvCxnSpPr>
                <a:cxnSpLocks/>
                <a:stCxn id="53" idx="3"/>
                <a:endCxn id="62" idx="1"/>
              </p:cNvCxnSpPr>
              <p:nvPr/>
            </p:nvCxnSpPr>
            <p:spPr>
              <a:xfrm flipV="1">
                <a:off x="5550680" y="2742585"/>
                <a:ext cx="1119454" cy="93655"/>
              </a:xfrm>
              <a:prstGeom prst="curvedConnector3">
                <a:avLst>
                  <a:gd name="adj1" fmla="val 15380"/>
                </a:avLst>
              </a:prstGeom>
              <a:ln w="19050">
                <a:gradFill>
                  <a:gsLst>
                    <a:gs pos="0">
                      <a:srgbClr val="FF0000"/>
                    </a:gs>
                    <a:gs pos="15000">
                      <a:srgbClr val="FFC000"/>
                    </a:gs>
                    <a:gs pos="27000">
                      <a:srgbClr val="FFFF00"/>
                    </a:gs>
                    <a:gs pos="86000">
                      <a:srgbClr val="0070C0"/>
                    </a:gs>
                    <a:gs pos="100000">
                      <a:srgbClr val="7030A0"/>
                    </a:gs>
                    <a:gs pos="71000">
                      <a:srgbClr val="00B0F0"/>
                    </a:gs>
                    <a:gs pos="51000">
                      <a:srgbClr val="92D05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Curved Connector 43">
                <a:extLst>
                  <a:ext uri="{FF2B5EF4-FFF2-40B4-BE49-F238E27FC236}">
                    <a16:creationId xmlns:a16="http://schemas.microsoft.com/office/drawing/2014/main" id="{EF86D381-ACF3-B814-EA71-BB0E0D7F5FE8}"/>
                  </a:ext>
                </a:extLst>
              </p:cNvPr>
              <p:cNvCxnSpPr>
                <a:cxnSpLocks/>
                <a:stCxn id="54" idx="3"/>
                <a:endCxn id="63" idx="1"/>
              </p:cNvCxnSpPr>
              <p:nvPr/>
            </p:nvCxnSpPr>
            <p:spPr>
              <a:xfrm flipV="1">
                <a:off x="5549013" y="2781967"/>
                <a:ext cx="1121512" cy="91919"/>
              </a:xfrm>
              <a:prstGeom prst="curvedConnector3">
                <a:avLst>
                  <a:gd name="adj1" fmla="val 20843"/>
                </a:avLst>
              </a:prstGeom>
              <a:ln w="19050">
                <a:gradFill>
                  <a:gsLst>
                    <a:gs pos="0">
                      <a:srgbClr val="FF0000"/>
                    </a:gs>
                    <a:gs pos="69000">
                      <a:srgbClr val="00B0F0"/>
                    </a:gs>
                    <a:gs pos="52000">
                      <a:srgbClr val="00B050"/>
                    </a:gs>
                    <a:gs pos="34000">
                      <a:srgbClr val="FFFF00"/>
                    </a:gs>
                    <a:gs pos="18000">
                      <a:srgbClr val="FFC00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C0E58E3D-1BD9-2C08-8757-95EB45EE5A57}"/>
                  </a:ext>
                </a:extLst>
              </p:cNvPr>
              <p:cNvGrpSpPr/>
              <p:nvPr/>
            </p:nvGrpSpPr>
            <p:grpSpPr>
              <a:xfrm>
                <a:off x="6614820" y="2252544"/>
                <a:ext cx="419475" cy="361094"/>
                <a:chOff x="5592246" y="4343494"/>
                <a:chExt cx="419475" cy="361094"/>
              </a:xfrm>
            </p:grpSpPr>
            <p:grpSp>
              <p:nvGrpSpPr>
                <p:cNvPr id="510" name="Group 509">
                  <a:extLst>
                    <a:ext uri="{FF2B5EF4-FFF2-40B4-BE49-F238E27FC236}">
                      <a16:creationId xmlns:a16="http://schemas.microsoft.com/office/drawing/2014/main" id="{97DAD33D-ED67-B47B-9B24-A9C02AB1D369}"/>
                    </a:ext>
                  </a:extLst>
                </p:cNvPr>
                <p:cNvGrpSpPr/>
                <p:nvPr/>
              </p:nvGrpSpPr>
              <p:grpSpPr>
                <a:xfrm>
                  <a:off x="5643695" y="4343494"/>
                  <a:ext cx="368026" cy="361094"/>
                  <a:chOff x="5269898" y="4045900"/>
                  <a:chExt cx="368026" cy="361094"/>
                </a:xfrm>
              </p:grpSpPr>
              <p:sp>
                <p:nvSpPr>
                  <p:cNvPr id="588" name="Rectangle 587">
                    <a:extLst>
                      <a:ext uri="{FF2B5EF4-FFF2-40B4-BE49-F238E27FC236}">
                        <a16:creationId xmlns:a16="http://schemas.microsoft.com/office/drawing/2014/main" id="{3C1FFF95-18F9-AD1D-1FEA-A49F9441A38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73364" y="4042434"/>
                    <a:ext cx="361094" cy="368026"/>
                  </a:xfrm>
                  <a:prstGeom prst="rect">
                    <a:avLst/>
                  </a:prstGeom>
                  <a:solidFill>
                    <a:srgbClr val="4C9F7C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b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EIC</a:t>
                    </a:r>
                  </a:p>
                </p:txBody>
              </p:sp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898095AE-7D71-040B-02E6-E6F06A2F08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05161" y="4135006"/>
                    <a:ext cx="320040" cy="182880"/>
                  </a:xfrm>
                  <a:prstGeom prst="rect">
                    <a:avLst/>
                  </a:prstGeom>
                  <a:solidFill>
                    <a:srgbClr val="354A5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PIC</a:t>
                    </a:r>
                  </a:p>
                </p:txBody>
              </p:sp>
            </p:grpSp>
            <p:grpSp>
              <p:nvGrpSpPr>
                <p:cNvPr id="511" name="Group 510">
                  <a:extLst>
                    <a:ext uri="{FF2B5EF4-FFF2-40B4-BE49-F238E27FC236}">
                      <a16:creationId xmlns:a16="http://schemas.microsoft.com/office/drawing/2014/main" id="{E5DD8A41-4804-97EA-ED6F-C3C25D77F966}"/>
                    </a:ext>
                  </a:extLst>
                </p:cNvPr>
                <p:cNvGrpSpPr/>
                <p:nvPr/>
              </p:nvGrpSpPr>
              <p:grpSpPr>
                <a:xfrm>
                  <a:off x="5592246" y="4474807"/>
                  <a:ext cx="49447" cy="208157"/>
                  <a:chOff x="4537421" y="4196623"/>
                  <a:chExt cx="49447" cy="208157"/>
                </a:xfrm>
              </p:grpSpPr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25C480BF-38D9-9400-79F2-581C6BED23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7421" y="4404780"/>
                    <a:ext cx="49447" cy="0"/>
                  </a:xfrm>
                  <a:prstGeom prst="line">
                    <a:avLst/>
                  </a:prstGeom>
                  <a:ln w="19050"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Straight Connector 584">
                    <a:extLst>
                      <a:ext uri="{FF2B5EF4-FFF2-40B4-BE49-F238E27FC236}">
                        <a16:creationId xmlns:a16="http://schemas.microsoft.com/office/drawing/2014/main" id="{2BB12C83-F5B7-B979-F14E-4D7A7C8DFB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7421" y="4254237"/>
                    <a:ext cx="49447" cy="0"/>
                  </a:xfrm>
                  <a:prstGeom prst="line">
                    <a:avLst/>
                  </a:prstGeom>
                  <a:ln w="19050"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6" name="Straight Connector 585">
                    <a:extLst>
                      <a:ext uri="{FF2B5EF4-FFF2-40B4-BE49-F238E27FC236}">
                        <a16:creationId xmlns:a16="http://schemas.microsoft.com/office/drawing/2014/main" id="{47126959-8C88-B603-8D23-43EC55BCD7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7421" y="4196623"/>
                    <a:ext cx="49447" cy="0"/>
                  </a:xfrm>
                  <a:prstGeom prst="line">
                    <a:avLst/>
                  </a:prstGeom>
                  <a:ln w="19050"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7" name="Straight Connector 586">
                    <a:extLst>
                      <a:ext uri="{FF2B5EF4-FFF2-40B4-BE49-F238E27FC236}">
                        <a16:creationId xmlns:a16="http://schemas.microsoft.com/office/drawing/2014/main" id="{B6276D6A-B0E2-0429-5B04-648BB7CEAE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69750" y="4300750"/>
                    <a:ext cx="0" cy="70528"/>
                  </a:xfrm>
                  <a:prstGeom prst="line">
                    <a:avLst/>
                  </a:prstGeom>
                  <a:ln w="9525">
                    <a:prstDash val="sysDot"/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76" name="Rectangle 575">
                  <a:extLst>
                    <a:ext uri="{FF2B5EF4-FFF2-40B4-BE49-F238E27FC236}">
                      <a16:creationId xmlns:a16="http://schemas.microsoft.com/office/drawing/2014/main" id="{DE8B6659-4572-AB57-57C1-584B4F2122A9}"/>
                    </a:ext>
                  </a:extLst>
                </p:cNvPr>
                <p:cNvSpPr/>
                <p:nvPr/>
              </p:nvSpPr>
              <p:spPr>
                <a:xfrm>
                  <a:off x="5647538" y="4364832"/>
                  <a:ext cx="65651" cy="603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7" name="Rectangle 576">
                  <a:extLst>
                    <a:ext uri="{FF2B5EF4-FFF2-40B4-BE49-F238E27FC236}">
                      <a16:creationId xmlns:a16="http://schemas.microsoft.com/office/drawing/2014/main" id="{74761C47-A8ED-085D-EC12-80198BCEB011}"/>
                    </a:ext>
                  </a:extLst>
                </p:cNvPr>
                <p:cNvSpPr/>
                <p:nvPr/>
              </p:nvSpPr>
              <p:spPr>
                <a:xfrm>
                  <a:off x="5649637" y="4405025"/>
                  <a:ext cx="65651" cy="603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78" name="Group 577">
                  <a:extLst>
                    <a:ext uri="{FF2B5EF4-FFF2-40B4-BE49-F238E27FC236}">
                      <a16:creationId xmlns:a16="http://schemas.microsoft.com/office/drawing/2014/main" id="{0BE74910-297A-2DD4-A3F7-8BF0D4AC6E2D}"/>
                    </a:ext>
                  </a:extLst>
                </p:cNvPr>
                <p:cNvGrpSpPr/>
                <p:nvPr/>
              </p:nvGrpSpPr>
              <p:grpSpPr>
                <a:xfrm>
                  <a:off x="5592489" y="4371375"/>
                  <a:ext cx="49447" cy="57614"/>
                  <a:chOff x="4537421" y="4139009"/>
                  <a:chExt cx="49447" cy="57614"/>
                </a:xfrm>
              </p:grpSpPr>
              <p:cxnSp>
                <p:nvCxnSpPr>
                  <p:cNvPr id="579" name="Straight Connector 578">
                    <a:extLst>
                      <a:ext uri="{FF2B5EF4-FFF2-40B4-BE49-F238E27FC236}">
                        <a16:creationId xmlns:a16="http://schemas.microsoft.com/office/drawing/2014/main" id="{5EE53A8A-1E56-CDE4-2229-B13FE9FE87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7421" y="4196623"/>
                    <a:ext cx="49447" cy="0"/>
                  </a:xfrm>
                  <a:prstGeom prst="line">
                    <a:avLst/>
                  </a:prstGeom>
                  <a:ln w="19050"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0" name="Straight Connector 579">
                    <a:extLst>
                      <a:ext uri="{FF2B5EF4-FFF2-40B4-BE49-F238E27FC236}">
                        <a16:creationId xmlns:a16="http://schemas.microsoft.com/office/drawing/2014/main" id="{D61AAA67-E852-E33B-0A60-8603420B91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7421" y="4139009"/>
                    <a:ext cx="49447" cy="0"/>
                  </a:xfrm>
                  <a:prstGeom prst="line">
                    <a:avLst/>
                  </a:prstGeom>
                  <a:ln w="19050"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6BE9A4A-5D24-2E0A-51CC-E4410A925F65}"/>
                  </a:ext>
                </a:extLst>
              </p:cNvPr>
              <p:cNvGrpSpPr/>
              <p:nvPr/>
            </p:nvGrpSpPr>
            <p:grpSpPr>
              <a:xfrm>
                <a:off x="6619615" y="2688802"/>
                <a:ext cx="411448" cy="361094"/>
                <a:chOff x="5597018" y="3897810"/>
                <a:chExt cx="411448" cy="361094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0E17E7B8-E233-48B7-11E2-BEA271266069}"/>
                    </a:ext>
                  </a:extLst>
                </p:cNvPr>
                <p:cNvGrpSpPr/>
                <p:nvPr/>
              </p:nvGrpSpPr>
              <p:grpSpPr>
                <a:xfrm>
                  <a:off x="5640440" y="3897810"/>
                  <a:ext cx="368026" cy="361094"/>
                  <a:chOff x="5269898" y="4045900"/>
                  <a:chExt cx="368026" cy="361094"/>
                </a:xfrm>
              </p:grpSpPr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A3234471-9D25-0502-72C3-5FFD2A1CE41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73364" y="4042434"/>
                    <a:ext cx="361094" cy="368026"/>
                  </a:xfrm>
                  <a:prstGeom prst="rect">
                    <a:avLst/>
                  </a:prstGeom>
                  <a:solidFill>
                    <a:srgbClr val="4C9F7C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b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EIC</a:t>
                    </a:r>
                  </a:p>
                </p:txBody>
              </p:sp>
              <p:sp>
                <p:nvSpPr>
                  <p:cNvPr id="509" name="Rectangle 508">
                    <a:extLst>
                      <a:ext uri="{FF2B5EF4-FFF2-40B4-BE49-F238E27FC236}">
                        <a16:creationId xmlns:a16="http://schemas.microsoft.com/office/drawing/2014/main" id="{C51427BA-9859-42CD-6C69-CF32B4D729B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05161" y="4135006"/>
                    <a:ext cx="320040" cy="182880"/>
                  </a:xfrm>
                  <a:prstGeom prst="rect">
                    <a:avLst/>
                  </a:prstGeom>
                  <a:solidFill>
                    <a:srgbClr val="354A5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PIC</a:t>
                    </a:r>
                  </a:p>
                </p:txBody>
              </p:sp>
            </p:grp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D1E0F07B-2160-A226-E4B8-FF4E2D4709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97018" y="4066526"/>
                  <a:ext cx="0" cy="123506"/>
                </a:xfrm>
                <a:prstGeom prst="line">
                  <a:avLst/>
                </a:prstGeom>
                <a:ln w="15875">
                  <a:prstDash val="sysDot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C6A72A21-B5E5-38F1-F83B-A9BE56E81158}"/>
                    </a:ext>
                  </a:extLst>
                </p:cNvPr>
                <p:cNvSpPr/>
                <p:nvPr/>
              </p:nvSpPr>
              <p:spPr>
                <a:xfrm>
                  <a:off x="5647537" y="3921430"/>
                  <a:ext cx="65651" cy="603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2F3780A-A19E-529D-1399-C0FF52940DE2}"/>
                    </a:ext>
                  </a:extLst>
                </p:cNvPr>
                <p:cNvSpPr/>
                <p:nvPr/>
              </p:nvSpPr>
              <p:spPr>
                <a:xfrm>
                  <a:off x="5647928" y="3960812"/>
                  <a:ext cx="65651" cy="603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8" name="Rectangle 457">
                  <a:extLst>
                    <a:ext uri="{FF2B5EF4-FFF2-40B4-BE49-F238E27FC236}">
                      <a16:creationId xmlns:a16="http://schemas.microsoft.com/office/drawing/2014/main" id="{5DA7340D-C2D3-910E-FA3B-9BC80FE08B35}"/>
                    </a:ext>
                  </a:extLst>
                </p:cNvPr>
                <p:cNvSpPr/>
                <p:nvPr/>
              </p:nvSpPr>
              <p:spPr>
                <a:xfrm>
                  <a:off x="5641966" y="4198261"/>
                  <a:ext cx="65651" cy="603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7" name="Curved Connector 46">
                <a:extLst>
                  <a:ext uri="{FF2B5EF4-FFF2-40B4-BE49-F238E27FC236}">
                    <a16:creationId xmlns:a16="http://schemas.microsoft.com/office/drawing/2014/main" id="{EC7B5882-124F-D902-CCCF-EF19D72A4E77}"/>
                  </a:ext>
                </a:extLst>
              </p:cNvPr>
              <p:cNvCxnSpPr>
                <a:cxnSpLocks/>
                <a:stCxn id="57" idx="3"/>
                <a:endCxn id="458" idx="1"/>
              </p:cNvCxnSpPr>
              <p:nvPr/>
            </p:nvCxnSpPr>
            <p:spPr>
              <a:xfrm flipV="1">
                <a:off x="5553495" y="3019416"/>
                <a:ext cx="1111068" cy="83739"/>
              </a:xfrm>
              <a:prstGeom prst="curvedConnector3">
                <a:avLst>
                  <a:gd name="adj1" fmla="val 50000"/>
                </a:avLst>
              </a:prstGeom>
              <a:ln w="19050">
                <a:gradFill flip="none" rotWithShape="1">
                  <a:gsLst>
                    <a:gs pos="0">
                      <a:srgbClr val="FF0000"/>
                    </a:gs>
                    <a:gs pos="69000">
                      <a:srgbClr val="00B0F0"/>
                    </a:gs>
                    <a:gs pos="52000">
                      <a:srgbClr val="00B050"/>
                    </a:gs>
                    <a:gs pos="34000">
                      <a:srgbClr val="FFFF00"/>
                    </a:gs>
                    <a:gs pos="18000">
                      <a:srgbClr val="FFC00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  <a:tileRect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14FAF6C-39BE-0220-DD1C-4F314E591A6E}"/>
                  </a:ext>
                </a:extLst>
              </p:cNvPr>
              <p:cNvGrpSpPr/>
              <p:nvPr/>
            </p:nvGrpSpPr>
            <p:grpSpPr>
              <a:xfrm>
                <a:off x="5184650" y="2778441"/>
                <a:ext cx="403639" cy="361094"/>
                <a:chOff x="4165887" y="4066526"/>
                <a:chExt cx="403639" cy="361094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D2EE0193-D8AE-6DF4-2A22-8CFB63CE5156}"/>
                    </a:ext>
                  </a:extLst>
                </p:cNvPr>
                <p:cNvGrpSpPr/>
                <p:nvPr/>
              </p:nvGrpSpPr>
              <p:grpSpPr>
                <a:xfrm>
                  <a:off x="4165887" y="4066526"/>
                  <a:ext cx="368026" cy="361094"/>
                  <a:chOff x="4165887" y="4039026"/>
                  <a:chExt cx="368026" cy="361094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37CE5CAD-5A99-1BE6-2317-F4D97ADB1C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9353" y="4035560"/>
                    <a:ext cx="361094" cy="368026"/>
                  </a:xfrm>
                  <a:prstGeom prst="rect">
                    <a:avLst/>
                  </a:prstGeom>
                  <a:solidFill>
                    <a:srgbClr val="4C9F7C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t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EIC</a:t>
                    </a: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3D543F09-EB0B-BD39-C9C8-E9A6CED8281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2453" y="4128034"/>
                    <a:ext cx="320040" cy="182880"/>
                  </a:xfrm>
                  <a:prstGeom prst="rect">
                    <a:avLst/>
                  </a:prstGeom>
                  <a:solidFill>
                    <a:srgbClr val="354A5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dirty="0">
                        <a:ln w="0">
                          <a:noFill/>
                        </a:ln>
                        <a:solidFill>
                          <a:schemeClr val="bg1"/>
                        </a:solidFill>
                      </a:rPr>
                      <a:t>PIC</a:t>
                    </a:r>
                  </a:p>
                </p:txBody>
              </p:sp>
            </p:grp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5F21357-B780-A03F-03BB-1C71ACC68B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9526" y="4221262"/>
                  <a:ext cx="0" cy="129528"/>
                </a:xfrm>
                <a:prstGeom prst="line">
                  <a:avLst/>
                </a:prstGeom>
                <a:ln w="15875">
                  <a:prstDash val="sysDot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A62E37F-A5D1-D526-96D5-908E803666DB}"/>
                    </a:ext>
                  </a:extLst>
                </p:cNvPr>
                <p:cNvSpPr/>
                <p:nvPr/>
              </p:nvSpPr>
              <p:spPr>
                <a:xfrm>
                  <a:off x="4466266" y="4094162"/>
                  <a:ext cx="65651" cy="603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806525A-6BDF-8676-0427-4F90944C4938}"/>
                    </a:ext>
                  </a:extLst>
                </p:cNvPr>
                <p:cNvSpPr/>
                <p:nvPr/>
              </p:nvSpPr>
              <p:spPr>
                <a:xfrm>
                  <a:off x="4464599" y="4131808"/>
                  <a:ext cx="65651" cy="603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D75C0453-A1E3-980C-4418-45A250E76166}"/>
                    </a:ext>
                  </a:extLst>
                </p:cNvPr>
                <p:cNvSpPr/>
                <p:nvPr/>
              </p:nvSpPr>
              <p:spPr>
                <a:xfrm>
                  <a:off x="4464598" y="4221262"/>
                  <a:ext cx="65651" cy="603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7E024FAD-DA68-F656-9571-F2954EA8D491}"/>
                    </a:ext>
                  </a:extLst>
                </p:cNvPr>
                <p:cNvSpPr/>
                <p:nvPr/>
              </p:nvSpPr>
              <p:spPr>
                <a:xfrm>
                  <a:off x="4464599" y="4181425"/>
                  <a:ext cx="65651" cy="603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92E0FC85-CB5D-3CC0-B6FD-D61942DFC119}"/>
                    </a:ext>
                  </a:extLst>
                </p:cNvPr>
                <p:cNvSpPr/>
                <p:nvPr/>
              </p:nvSpPr>
              <p:spPr>
                <a:xfrm>
                  <a:off x="4469081" y="4361077"/>
                  <a:ext cx="65651" cy="603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B66D7D1E-3609-592F-AB7C-554E54695C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1777" y="2789412"/>
                <a:ext cx="0" cy="247630"/>
              </a:xfrm>
              <a:prstGeom prst="straightConnector1">
                <a:avLst/>
              </a:prstGeom>
              <a:ln w="12700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DD3768C-5BE9-9EEF-A066-5C7416D8106D}"/>
                  </a:ext>
                </a:extLst>
              </p:cNvPr>
              <p:cNvSpPr/>
              <p:nvPr/>
            </p:nvSpPr>
            <p:spPr>
              <a:xfrm>
                <a:off x="3109761" y="1718576"/>
                <a:ext cx="4763262" cy="214352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SiPAM Compute Architecture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9B15F37-D9DD-D723-D990-B3D7EDDB2B6A}"/>
                </a:ext>
              </a:extLst>
            </p:cNvPr>
            <p:cNvGrpSpPr/>
            <p:nvPr/>
          </p:nvGrpSpPr>
          <p:grpSpPr>
            <a:xfrm>
              <a:off x="7068504" y="1471970"/>
              <a:ext cx="2751069" cy="2356376"/>
              <a:chOff x="8035459" y="1567888"/>
              <a:chExt cx="2751069" cy="2356376"/>
            </a:xfrm>
          </p:grpSpPr>
          <p:sp>
            <p:nvSpPr>
              <p:cNvPr id="448" name="Rounded Rectangle 447">
                <a:extLst>
                  <a:ext uri="{FF2B5EF4-FFF2-40B4-BE49-F238E27FC236}">
                    <a16:creationId xmlns:a16="http://schemas.microsoft.com/office/drawing/2014/main" id="{6932E525-4E38-A9C9-0991-981A38AE550D}"/>
                  </a:ext>
                </a:extLst>
              </p:cNvPr>
              <p:cNvSpPr/>
              <p:nvPr/>
            </p:nvSpPr>
            <p:spPr>
              <a:xfrm>
                <a:off x="8143875" y="1571625"/>
                <a:ext cx="2642653" cy="2352639"/>
              </a:xfrm>
              <a:prstGeom prst="roundRect">
                <a:avLst>
                  <a:gd name="adj" fmla="val 4273"/>
                </a:avLst>
              </a:prstGeom>
              <a:noFill/>
              <a:ln w="1270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C594623-EF18-19D7-3C92-0F591BD51739}"/>
                  </a:ext>
                </a:extLst>
              </p:cNvPr>
              <p:cNvSpPr/>
              <p:nvPr/>
            </p:nvSpPr>
            <p:spPr>
              <a:xfrm>
                <a:off x="8529639" y="1822587"/>
                <a:ext cx="2121694" cy="1005840"/>
              </a:xfrm>
              <a:prstGeom prst="rect">
                <a:avLst/>
              </a:prstGeom>
              <a:solidFill>
                <a:srgbClr val="F5F5DC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9E7BB78F-6B75-797C-5C85-EEDE116BF6FA}"/>
                  </a:ext>
                </a:extLst>
              </p:cNvPr>
              <p:cNvSpPr/>
              <p:nvPr/>
            </p:nvSpPr>
            <p:spPr>
              <a:xfrm>
                <a:off x="8529639" y="2885125"/>
                <a:ext cx="2121694" cy="1005840"/>
              </a:xfrm>
              <a:prstGeom prst="rect">
                <a:avLst/>
              </a:prstGeom>
              <a:solidFill>
                <a:srgbClr val="ECECEC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F48E7338-1A79-A318-FBEA-F5488E0E4331}"/>
                  </a:ext>
                </a:extLst>
              </p:cNvPr>
              <p:cNvSpPr/>
              <p:nvPr/>
            </p:nvSpPr>
            <p:spPr>
              <a:xfrm>
                <a:off x="8617692" y="1599393"/>
                <a:ext cx="1945588" cy="214352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EIC-PIC 3D Integration</a:t>
                </a:r>
              </a:p>
            </p:txBody>
          </p:sp>
          <p:sp>
            <p:nvSpPr>
              <p:cNvPr id="452" name="Arc 451">
                <a:extLst>
                  <a:ext uri="{FF2B5EF4-FFF2-40B4-BE49-F238E27FC236}">
                    <a16:creationId xmlns:a16="http://schemas.microsoft.com/office/drawing/2014/main" id="{CD8D9BC5-C3D5-396C-C7E1-6981FE94A0D5}"/>
                  </a:ext>
                </a:extLst>
              </p:cNvPr>
              <p:cNvSpPr/>
              <p:nvPr/>
            </p:nvSpPr>
            <p:spPr>
              <a:xfrm rot="13205601">
                <a:off x="8314369" y="2681353"/>
                <a:ext cx="784459" cy="551322"/>
              </a:xfrm>
              <a:prstGeom prst="arc">
                <a:avLst>
                  <a:gd name="adj1" fmla="val 16335269"/>
                  <a:gd name="adj2" fmla="val 1270886"/>
                </a:avLst>
              </a:prstGeom>
              <a:ln w="15875">
                <a:headEnd type="triangle" w="sm" len="sm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3" name="TextBox 452">
                <a:extLst>
                  <a:ext uri="{FF2B5EF4-FFF2-40B4-BE49-F238E27FC236}">
                    <a16:creationId xmlns:a16="http://schemas.microsoft.com/office/drawing/2014/main" id="{2F159131-17CB-5799-3A2A-752B168AE28D}"/>
                  </a:ext>
                </a:extLst>
              </p:cNvPr>
              <p:cNvSpPr txBox="1"/>
              <p:nvPr/>
            </p:nvSpPr>
            <p:spPr>
              <a:xfrm rot="16200000">
                <a:off x="7879523" y="2730550"/>
                <a:ext cx="760579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240"/>
                  </a:lnSpc>
                </a:pPr>
                <a:r>
                  <a:rPr lang="en-US" sz="1200" dirty="0">
                    <a:latin typeface="+mn-lt"/>
                  </a:rPr>
                  <a:t>Flip-chip</a:t>
                </a:r>
              </a:p>
            </p:txBody>
          </p:sp>
          <p:sp>
            <p:nvSpPr>
              <p:cNvPr id="454" name="TextBox 453">
                <a:extLst>
                  <a:ext uri="{FF2B5EF4-FFF2-40B4-BE49-F238E27FC236}">
                    <a16:creationId xmlns:a16="http://schemas.microsoft.com/office/drawing/2014/main" id="{B652FC2F-9DF3-D790-0FEA-665841047C4F}"/>
                  </a:ext>
                </a:extLst>
              </p:cNvPr>
              <p:cNvSpPr txBox="1"/>
              <p:nvPr/>
            </p:nvSpPr>
            <p:spPr>
              <a:xfrm>
                <a:off x="8169954" y="1941177"/>
                <a:ext cx="34344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240"/>
                  </a:lnSpc>
                </a:pPr>
                <a:r>
                  <a:rPr lang="en-US" sz="1200" b="1" dirty="0">
                    <a:latin typeface="+mn-lt"/>
                  </a:rPr>
                  <a:t>PIC</a:t>
                </a:r>
              </a:p>
            </p:txBody>
          </p:sp>
          <p:sp>
            <p:nvSpPr>
              <p:cNvPr id="455" name="TextBox 454">
                <a:extLst>
                  <a:ext uri="{FF2B5EF4-FFF2-40B4-BE49-F238E27FC236}">
                    <a16:creationId xmlns:a16="http://schemas.microsoft.com/office/drawing/2014/main" id="{D3E1F6B0-E01A-CF7B-2796-F17A66AB1FC4}"/>
                  </a:ext>
                </a:extLst>
              </p:cNvPr>
              <p:cNvSpPr txBox="1"/>
              <p:nvPr/>
            </p:nvSpPr>
            <p:spPr>
              <a:xfrm>
                <a:off x="8169954" y="3601468"/>
                <a:ext cx="34344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240"/>
                  </a:lnSpc>
                </a:pPr>
                <a:r>
                  <a:rPr lang="en-US" sz="1200" b="1" dirty="0">
                    <a:latin typeface="+mn-lt"/>
                  </a:rPr>
                  <a:t>EIC</a:t>
                </a: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E8C8EB08-8D72-EA8B-7011-94FEF32F406F}"/>
                  </a:ext>
                </a:extLst>
              </p:cNvPr>
              <p:cNvSpPr/>
              <p:nvPr/>
            </p:nvSpPr>
            <p:spPr>
              <a:xfrm rot="16200000">
                <a:off x="8263972" y="3222855"/>
                <a:ext cx="931656" cy="330379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(De-)Interleaver Control</a:t>
                </a: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F78B6C5B-3F6C-99E3-8E6B-E2D0D22CE450}"/>
                  </a:ext>
                </a:extLst>
              </p:cNvPr>
              <p:cNvSpPr/>
              <p:nvPr/>
            </p:nvSpPr>
            <p:spPr>
              <a:xfrm rot="16200000">
                <a:off x="10012503" y="3239046"/>
                <a:ext cx="931656" cy="297997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Compute</a:t>
                </a:r>
                <a:r>
                  <a:rPr lang="en-US" altLang="zh-CN" sz="1000" dirty="0">
                    <a:solidFill>
                      <a:schemeClr val="tx1"/>
                    </a:solidFill>
                  </a:rPr>
                  <a:t>/Mem</a:t>
                </a:r>
                <a:r>
                  <a:rPr lang="en-US" sz="1000" dirty="0">
                    <a:solidFill>
                      <a:schemeClr val="tx1"/>
                    </a:solidFill>
                  </a:rPr>
                  <a:t> Interface</a:t>
                </a:r>
              </a:p>
            </p:txBody>
          </p:sp>
          <p:grpSp>
            <p:nvGrpSpPr>
              <p:cNvPr id="459" name="Group 458">
                <a:extLst>
                  <a:ext uri="{FF2B5EF4-FFF2-40B4-BE49-F238E27FC236}">
                    <a16:creationId xmlns:a16="http://schemas.microsoft.com/office/drawing/2014/main" id="{B6115D11-AF33-7BEF-6B79-4D574C7EC7F5}"/>
                  </a:ext>
                </a:extLst>
              </p:cNvPr>
              <p:cNvGrpSpPr/>
              <p:nvPr/>
            </p:nvGrpSpPr>
            <p:grpSpPr>
              <a:xfrm>
                <a:off x="8927546" y="2922216"/>
                <a:ext cx="1401786" cy="146304"/>
                <a:chOff x="8927546" y="2922216"/>
                <a:chExt cx="1401786" cy="146304"/>
              </a:xfrm>
            </p:grpSpPr>
            <p:sp>
              <p:nvSpPr>
                <p:cNvPr id="484" name="Rectangle 483">
                  <a:extLst>
                    <a:ext uri="{FF2B5EF4-FFF2-40B4-BE49-F238E27FC236}">
                      <a16:creationId xmlns:a16="http://schemas.microsoft.com/office/drawing/2014/main" id="{1BED89C0-A6AC-2241-04F9-60D54524115A}"/>
                    </a:ext>
                  </a:extLst>
                </p:cNvPr>
                <p:cNvSpPr/>
                <p:nvPr/>
              </p:nvSpPr>
              <p:spPr>
                <a:xfrm>
                  <a:off x="8927546" y="2922216"/>
                  <a:ext cx="1266591" cy="146304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32-Channel Tx Link 0</a:t>
                  </a:r>
                </a:p>
              </p:txBody>
            </p:sp>
            <p:cxnSp>
              <p:nvCxnSpPr>
                <p:cNvPr id="485" name="Straight Arrow Connector 484">
                  <a:extLst>
                    <a:ext uri="{FF2B5EF4-FFF2-40B4-BE49-F238E27FC236}">
                      <a16:creationId xmlns:a16="http://schemas.microsoft.com/office/drawing/2014/main" id="{79160335-BB79-62EB-DCFA-E86EC9FEB516}"/>
                    </a:ext>
                  </a:extLst>
                </p:cNvPr>
                <p:cNvCxnSpPr>
                  <a:cxnSpLocks/>
                  <a:endCxn id="484" idx="3"/>
                </p:cNvCxnSpPr>
                <p:nvPr/>
              </p:nvCxnSpPr>
              <p:spPr>
                <a:xfrm flipH="1">
                  <a:off x="10194137" y="2995368"/>
                  <a:ext cx="135195" cy="0"/>
                </a:xfrm>
                <a:prstGeom prst="straightConnector1">
                  <a:avLst/>
                </a:prstGeom>
                <a:ln w="15875"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1D87F6A2-387D-CEBE-11BB-EEA35DC33497}"/>
                  </a:ext>
                </a:extLst>
              </p:cNvPr>
              <p:cNvGrpSpPr/>
              <p:nvPr/>
            </p:nvGrpSpPr>
            <p:grpSpPr>
              <a:xfrm>
                <a:off x="8927545" y="3561258"/>
                <a:ext cx="1401787" cy="146304"/>
                <a:chOff x="8927545" y="3390270"/>
                <a:chExt cx="1401787" cy="146304"/>
              </a:xfrm>
            </p:grpSpPr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0C86D055-E245-5F3F-FEAF-A0B06CA45E9D}"/>
                    </a:ext>
                  </a:extLst>
                </p:cNvPr>
                <p:cNvSpPr/>
                <p:nvPr/>
              </p:nvSpPr>
              <p:spPr>
                <a:xfrm>
                  <a:off x="8927545" y="3390270"/>
                  <a:ext cx="1271016" cy="146304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32-Channel Rx Link 1</a:t>
                  </a:r>
                </a:p>
              </p:txBody>
            </p:sp>
            <p:cxnSp>
              <p:nvCxnSpPr>
                <p:cNvPr id="483" name="Straight Arrow Connector 482">
                  <a:extLst>
                    <a:ext uri="{FF2B5EF4-FFF2-40B4-BE49-F238E27FC236}">
                      <a16:creationId xmlns:a16="http://schemas.microsoft.com/office/drawing/2014/main" id="{3841C9E9-8C34-4827-8A1B-8AB5583EB0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198561" y="3465624"/>
                  <a:ext cx="130771" cy="0"/>
                </a:xfrm>
                <a:prstGeom prst="straightConnector1">
                  <a:avLst/>
                </a:prstGeom>
                <a:ln w="15875">
                  <a:headEnd type="triangl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1" name="TextBox 460">
                <a:extLst>
                  <a:ext uri="{FF2B5EF4-FFF2-40B4-BE49-F238E27FC236}">
                    <a16:creationId xmlns:a16="http://schemas.microsoft.com/office/drawing/2014/main" id="{2C5F88AD-65D9-FE82-FBF6-075B959628B1}"/>
                  </a:ext>
                </a:extLst>
              </p:cNvPr>
              <p:cNvSpPr txBox="1"/>
              <p:nvPr/>
            </p:nvSpPr>
            <p:spPr>
              <a:xfrm rot="16200000">
                <a:off x="9411680" y="3701676"/>
                <a:ext cx="16000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1200" dirty="0"/>
                  <a:t>…</a:t>
                </a: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778B1A3C-6E6D-2B3D-DE74-12B2883A4CA7}"/>
                  </a:ext>
                </a:extLst>
              </p:cNvPr>
              <p:cNvSpPr/>
              <p:nvPr/>
            </p:nvSpPr>
            <p:spPr>
              <a:xfrm>
                <a:off x="8692706" y="1888634"/>
                <a:ext cx="576615" cy="355362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</a:rPr>
                  <a:t>(De-) Interleaver </a:t>
                </a:r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18886A9-DBB1-300D-65CC-AF66C7D1511F}"/>
                  </a:ext>
                </a:extLst>
              </p:cNvPr>
              <p:cNvSpPr/>
              <p:nvPr/>
            </p:nvSpPr>
            <p:spPr>
              <a:xfrm>
                <a:off x="8692706" y="2300693"/>
                <a:ext cx="576616" cy="367446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</a:rPr>
                  <a:t>(De-) Interleaver </a:t>
                </a:r>
              </a:p>
            </p:txBody>
          </p:sp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30E0247D-BE74-9791-EB74-0AFFFBADA8CB}"/>
                  </a:ext>
                </a:extLst>
              </p:cNvPr>
              <p:cNvSpPr txBox="1"/>
              <p:nvPr/>
            </p:nvSpPr>
            <p:spPr>
              <a:xfrm rot="16200000">
                <a:off x="8878594" y="2663918"/>
                <a:ext cx="14933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1200" dirty="0"/>
                  <a:t>…</a:t>
                </a:r>
              </a:p>
            </p:txBody>
          </p:sp>
          <p:sp>
            <p:nvSpPr>
              <p:cNvPr id="465" name="TextBox 464">
                <a:extLst>
                  <a:ext uri="{FF2B5EF4-FFF2-40B4-BE49-F238E27FC236}">
                    <a16:creationId xmlns:a16="http://schemas.microsoft.com/office/drawing/2014/main" id="{7BFDA606-5819-2D92-1D57-72AC90E105D2}"/>
                  </a:ext>
                </a:extLst>
              </p:cNvPr>
              <p:cNvSpPr txBox="1"/>
              <p:nvPr/>
            </p:nvSpPr>
            <p:spPr>
              <a:xfrm rot="16200000">
                <a:off x="9843093" y="2661426"/>
                <a:ext cx="14933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1200" dirty="0"/>
                  <a:t>…</a:t>
                </a:r>
              </a:p>
            </p:txBody>
          </p:sp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EDD363A4-AA3D-FAF0-87A6-7BCF05D05E45}"/>
                  </a:ext>
                </a:extLst>
              </p:cNvPr>
              <p:cNvSpPr txBox="1"/>
              <p:nvPr/>
            </p:nvSpPr>
            <p:spPr>
              <a:xfrm rot="16200000">
                <a:off x="8222117" y="2217552"/>
                <a:ext cx="760579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240"/>
                  </a:lnSpc>
                </a:pPr>
                <a:r>
                  <a:rPr lang="en-US" sz="1000" dirty="0">
                    <a:latin typeface="+mn-lt"/>
                  </a:rPr>
                  <a:t>Fiber Array</a:t>
                </a:r>
              </a:p>
            </p:txBody>
          </p:sp>
          <p:grpSp>
            <p:nvGrpSpPr>
              <p:cNvPr id="467" name="Group 466">
                <a:extLst>
                  <a:ext uri="{FF2B5EF4-FFF2-40B4-BE49-F238E27FC236}">
                    <a16:creationId xmlns:a16="http://schemas.microsoft.com/office/drawing/2014/main" id="{528742E0-F052-268B-1D0C-A7347E7F49D6}"/>
                  </a:ext>
                </a:extLst>
              </p:cNvPr>
              <p:cNvGrpSpPr/>
              <p:nvPr/>
            </p:nvGrpSpPr>
            <p:grpSpPr>
              <a:xfrm>
                <a:off x="8927545" y="3135230"/>
                <a:ext cx="1401787" cy="146304"/>
                <a:chOff x="8927545" y="3390270"/>
                <a:chExt cx="1401787" cy="146304"/>
              </a:xfrm>
            </p:grpSpPr>
            <p:sp>
              <p:nvSpPr>
                <p:cNvPr id="480" name="Rectangle 479">
                  <a:extLst>
                    <a:ext uri="{FF2B5EF4-FFF2-40B4-BE49-F238E27FC236}">
                      <a16:creationId xmlns:a16="http://schemas.microsoft.com/office/drawing/2014/main" id="{50ABE697-5FBF-ED78-E821-232290E6DF9C}"/>
                    </a:ext>
                  </a:extLst>
                </p:cNvPr>
                <p:cNvSpPr/>
                <p:nvPr/>
              </p:nvSpPr>
              <p:spPr>
                <a:xfrm>
                  <a:off x="8927545" y="3390270"/>
                  <a:ext cx="1271016" cy="146304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32-Channel Rx Link 0</a:t>
                  </a:r>
                </a:p>
              </p:txBody>
            </p:sp>
            <p:cxnSp>
              <p:nvCxnSpPr>
                <p:cNvPr id="481" name="Straight Arrow Connector 480">
                  <a:extLst>
                    <a:ext uri="{FF2B5EF4-FFF2-40B4-BE49-F238E27FC236}">
                      <a16:creationId xmlns:a16="http://schemas.microsoft.com/office/drawing/2014/main" id="{1010D887-F6E3-6D1C-E1FC-B797A68190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198561" y="3465624"/>
                  <a:ext cx="130771" cy="0"/>
                </a:xfrm>
                <a:prstGeom prst="straightConnector1">
                  <a:avLst/>
                </a:prstGeom>
                <a:ln w="15875">
                  <a:headEnd type="triangl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8" name="Group 467">
                <a:extLst>
                  <a:ext uri="{FF2B5EF4-FFF2-40B4-BE49-F238E27FC236}">
                    <a16:creationId xmlns:a16="http://schemas.microsoft.com/office/drawing/2014/main" id="{3DECE9A2-953F-DF9D-241D-7A645A98ADDE}"/>
                  </a:ext>
                </a:extLst>
              </p:cNvPr>
              <p:cNvGrpSpPr/>
              <p:nvPr/>
            </p:nvGrpSpPr>
            <p:grpSpPr>
              <a:xfrm>
                <a:off x="8927546" y="3348244"/>
                <a:ext cx="1401786" cy="146304"/>
                <a:chOff x="8927546" y="2922216"/>
                <a:chExt cx="1401786" cy="146304"/>
              </a:xfrm>
            </p:grpSpPr>
            <p:sp>
              <p:nvSpPr>
                <p:cNvPr id="478" name="Rectangle 477">
                  <a:extLst>
                    <a:ext uri="{FF2B5EF4-FFF2-40B4-BE49-F238E27FC236}">
                      <a16:creationId xmlns:a16="http://schemas.microsoft.com/office/drawing/2014/main" id="{2ED34EA9-749D-9E3A-0CE8-143793C53566}"/>
                    </a:ext>
                  </a:extLst>
                </p:cNvPr>
                <p:cNvSpPr/>
                <p:nvPr/>
              </p:nvSpPr>
              <p:spPr>
                <a:xfrm>
                  <a:off x="8927546" y="2922216"/>
                  <a:ext cx="1266591" cy="146304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32-Channel Tx Link 1</a:t>
                  </a:r>
                </a:p>
              </p:txBody>
            </p:sp>
            <p:cxnSp>
              <p:nvCxnSpPr>
                <p:cNvPr id="479" name="Straight Arrow Connector 478">
                  <a:extLst>
                    <a:ext uri="{FF2B5EF4-FFF2-40B4-BE49-F238E27FC236}">
                      <a16:creationId xmlns:a16="http://schemas.microsoft.com/office/drawing/2014/main" id="{A21AD7DF-6F79-8004-AA09-9550CCB3F1E1}"/>
                    </a:ext>
                  </a:extLst>
                </p:cNvPr>
                <p:cNvCxnSpPr>
                  <a:cxnSpLocks/>
                  <a:endCxn id="478" idx="3"/>
                </p:cNvCxnSpPr>
                <p:nvPr/>
              </p:nvCxnSpPr>
              <p:spPr>
                <a:xfrm flipH="1">
                  <a:off x="10194137" y="2995368"/>
                  <a:ext cx="135195" cy="0"/>
                </a:xfrm>
                <a:prstGeom prst="straightConnector1">
                  <a:avLst/>
                </a:prstGeom>
                <a:ln w="15875"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15B47CFA-D08F-F268-6278-0F3A60524C6B}"/>
                  </a:ext>
                </a:extLst>
              </p:cNvPr>
              <p:cNvSpPr/>
              <p:nvPr/>
            </p:nvSpPr>
            <p:spPr>
              <a:xfrm>
                <a:off x="9324818" y="1888634"/>
                <a:ext cx="1266591" cy="146304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32-Channel Tx Link 0</a:t>
                </a:r>
              </a:p>
            </p:txBody>
          </p:sp>
          <p:cxnSp>
            <p:nvCxnSpPr>
              <p:cNvPr id="470" name="Straight Arrow Connector 469">
                <a:extLst>
                  <a:ext uri="{FF2B5EF4-FFF2-40B4-BE49-F238E27FC236}">
                    <a16:creationId xmlns:a16="http://schemas.microsoft.com/office/drawing/2014/main" id="{E73CF157-EB6E-851F-3497-B9167E611533}"/>
                  </a:ext>
                </a:extLst>
              </p:cNvPr>
              <p:cNvCxnSpPr>
                <a:cxnSpLocks/>
                <a:stCxn id="469" idx="1"/>
              </p:cNvCxnSpPr>
              <p:nvPr/>
            </p:nvCxnSpPr>
            <p:spPr>
              <a:xfrm flipH="1">
                <a:off x="9274900" y="1961786"/>
                <a:ext cx="49918" cy="0"/>
              </a:xfrm>
              <a:prstGeom prst="straightConnector1">
                <a:avLst/>
              </a:prstGeom>
              <a:ln w="15875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4C2966B1-C8CC-54AB-0470-932A22C339BC}"/>
                  </a:ext>
                </a:extLst>
              </p:cNvPr>
              <p:cNvSpPr/>
              <p:nvPr/>
            </p:nvSpPr>
            <p:spPr>
              <a:xfrm>
                <a:off x="9324817" y="2527676"/>
                <a:ext cx="1271016" cy="146304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32-Channel Rx Link 1</a:t>
                </a:r>
              </a:p>
            </p:txBody>
          </p:sp>
          <p:cxnSp>
            <p:nvCxnSpPr>
              <p:cNvPr id="472" name="Straight Arrow Connector 471">
                <a:extLst>
                  <a:ext uri="{FF2B5EF4-FFF2-40B4-BE49-F238E27FC236}">
                    <a16:creationId xmlns:a16="http://schemas.microsoft.com/office/drawing/2014/main" id="{1C8F9311-F0D8-2A7E-1365-BCCAD934427E}"/>
                  </a:ext>
                </a:extLst>
              </p:cNvPr>
              <p:cNvCxnSpPr>
                <a:cxnSpLocks/>
                <a:stCxn id="471" idx="1"/>
              </p:cNvCxnSpPr>
              <p:nvPr/>
            </p:nvCxnSpPr>
            <p:spPr>
              <a:xfrm flipH="1">
                <a:off x="9272657" y="2600828"/>
                <a:ext cx="45720" cy="0"/>
              </a:xfrm>
              <a:prstGeom prst="straightConnector1">
                <a:avLst/>
              </a:prstGeom>
              <a:ln w="15875"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9E56479E-0C54-E82D-1AC1-22442679A8F8}"/>
                  </a:ext>
                </a:extLst>
              </p:cNvPr>
              <p:cNvSpPr/>
              <p:nvPr/>
            </p:nvSpPr>
            <p:spPr>
              <a:xfrm>
                <a:off x="9324817" y="2101648"/>
                <a:ext cx="1271016" cy="146304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32-Channel Rx Link 0</a:t>
                </a:r>
              </a:p>
            </p:txBody>
          </p:sp>
          <p:cxnSp>
            <p:nvCxnSpPr>
              <p:cNvPr id="474" name="Straight Arrow Connector 473">
                <a:extLst>
                  <a:ext uri="{FF2B5EF4-FFF2-40B4-BE49-F238E27FC236}">
                    <a16:creationId xmlns:a16="http://schemas.microsoft.com/office/drawing/2014/main" id="{F191167A-8E7F-B9C4-FC3B-8C22073377B5}"/>
                  </a:ext>
                </a:extLst>
              </p:cNvPr>
              <p:cNvCxnSpPr>
                <a:cxnSpLocks/>
                <a:stCxn id="473" idx="1"/>
              </p:cNvCxnSpPr>
              <p:nvPr/>
            </p:nvCxnSpPr>
            <p:spPr>
              <a:xfrm flipH="1">
                <a:off x="9274899" y="2174800"/>
                <a:ext cx="49918" cy="0"/>
              </a:xfrm>
              <a:prstGeom prst="straightConnector1">
                <a:avLst/>
              </a:prstGeom>
              <a:ln w="15875"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B266899F-14EC-64C6-B7DE-DC9D621991A9}"/>
                  </a:ext>
                </a:extLst>
              </p:cNvPr>
              <p:cNvSpPr/>
              <p:nvPr/>
            </p:nvSpPr>
            <p:spPr>
              <a:xfrm>
                <a:off x="9324818" y="2314662"/>
                <a:ext cx="1266591" cy="146304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32-Channel Tx Link 1</a:t>
                </a:r>
              </a:p>
            </p:txBody>
          </p:sp>
          <p:cxnSp>
            <p:nvCxnSpPr>
              <p:cNvPr id="476" name="Straight Arrow Connector 475">
                <a:extLst>
                  <a:ext uri="{FF2B5EF4-FFF2-40B4-BE49-F238E27FC236}">
                    <a16:creationId xmlns:a16="http://schemas.microsoft.com/office/drawing/2014/main" id="{D96329BD-8589-3C08-5B80-F24EA17A8FDF}"/>
                  </a:ext>
                </a:extLst>
              </p:cNvPr>
              <p:cNvCxnSpPr>
                <a:cxnSpLocks/>
                <a:stCxn id="475" idx="1"/>
              </p:cNvCxnSpPr>
              <p:nvPr/>
            </p:nvCxnSpPr>
            <p:spPr>
              <a:xfrm flipH="1">
                <a:off x="9272658" y="2387814"/>
                <a:ext cx="45720" cy="0"/>
              </a:xfrm>
              <a:prstGeom prst="straightConnector1">
                <a:avLst/>
              </a:prstGeom>
              <a:ln w="15875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7" name="TextBox 476">
                <a:extLst>
                  <a:ext uri="{FF2B5EF4-FFF2-40B4-BE49-F238E27FC236}">
                    <a16:creationId xmlns:a16="http://schemas.microsoft.com/office/drawing/2014/main" id="{0C996028-56BC-68A1-370B-20C964CDF59D}"/>
                  </a:ext>
                </a:extLst>
              </p:cNvPr>
              <p:cNvSpPr txBox="1"/>
              <p:nvPr/>
            </p:nvSpPr>
            <p:spPr>
              <a:xfrm>
                <a:off x="8035459" y="1567888"/>
                <a:ext cx="48158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b)</a:t>
                </a:r>
                <a:endParaRPr lang="en-US" sz="12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8" name="TextBox 487">
                <a:extLst>
                  <a:ext uri="{FF2B5EF4-FFF2-40B4-BE49-F238E27FC236}">
                    <a16:creationId xmlns:a16="http://schemas.microsoft.com/office/drawing/2014/main" id="{3AE913BA-C3CE-EA5E-091B-40083EC6E845}"/>
                  </a:ext>
                </a:extLst>
              </p:cNvPr>
              <p:cNvSpPr txBox="1"/>
              <p:nvPr/>
            </p:nvSpPr>
            <p:spPr>
              <a:xfrm>
                <a:off x="6209146" y="4556793"/>
                <a:ext cx="5310645" cy="1554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Wingdings" pitchFamily="2" charset="2"/>
                  <a:buChar char="v"/>
                </a:pPr>
                <a:r>
                  <a:rPr lang="en-US" dirty="0"/>
                  <a:t>Memory Pool: Optically Connected Multi-Stack HBM [3]</a:t>
                </a:r>
              </a:p>
              <a:p>
                <a:pPr marL="515938" indent="-279400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dirty="0"/>
                  <a:t>Multiple HBMs connect to a single SiP I/O chiplet</a:t>
                </a:r>
              </a:p>
              <a:p>
                <a:pPr marL="285750" indent="-285750">
                  <a:spcBef>
                    <a:spcPts val="600"/>
                  </a:spcBef>
                  <a:buFont typeface="Wingdings" pitchFamily="2" charset="2"/>
                  <a:buChar char="v"/>
                </a:pPr>
                <a:r>
                  <a:rPr lang="en-US" dirty="0"/>
                  <a:t>Number of integratable MUs / IO: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𝐼𝑂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515938" lvl="1" indent="-279400">
                  <a:spcBef>
                    <a:spcPts val="600"/>
                  </a:spcBef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𝐼𝑂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SiP I/O bandwidth</a:t>
                </a:r>
              </a:p>
              <a:p>
                <a:pPr marL="515938" lvl="1" indent="-279400">
                  <a:spcBef>
                    <a:spcPts val="600"/>
                  </a:spcBef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= MU bandwidth</a:t>
                </a:r>
              </a:p>
            </p:txBody>
          </p:sp>
        </mc:Choice>
        <mc:Fallback xmlns="">
          <p:sp>
            <p:nvSpPr>
              <p:cNvPr id="488" name="TextBox 487">
                <a:extLst>
                  <a:ext uri="{FF2B5EF4-FFF2-40B4-BE49-F238E27FC236}">
                    <a16:creationId xmlns:a16="http://schemas.microsoft.com/office/drawing/2014/main" id="{3AE913BA-C3CE-EA5E-091B-40083EC6E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46" y="4556793"/>
                <a:ext cx="5310645" cy="1554272"/>
              </a:xfrm>
              <a:prstGeom prst="rect">
                <a:avLst/>
              </a:prstGeom>
              <a:blipFill>
                <a:blip r:embed="rId5"/>
                <a:stretch>
                  <a:fillRect l="-477" t="-820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7" name="TextBox 846">
            <a:extLst>
              <a:ext uri="{FF2B5EF4-FFF2-40B4-BE49-F238E27FC236}">
                <a16:creationId xmlns:a16="http://schemas.microsoft.com/office/drawing/2014/main" id="{09A6B449-D332-5CCF-0FD4-2599F9A73ABD}"/>
              </a:ext>
            </a:extLst>
          </p:cNvPr>
          <p:cNvSpPr txBox="1"/>
          <p:nvPr/>
        </p:nvSpPr>
        <p:spPr>
          <a:xfrm>
            <a:off x="893162" y="6515113"/>
            <a:ext cx="95494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[3] Ou, Y., Zhang, H., Rovinski, A., Wentzlaff, D., &amp; Batten, C. (2025). Optically Connected Multi-Stack HBM Modules for Large Language Model Training and Inference. IEEE Computer Architecture Letters.</a:t>
            </a:r>
          </a:p>
        </p:txBody>
      </p:sp>
    </p:spTree>
    <p:extLst>
      <p:ext uri="{BB962C8B-B14F-4D97-AF65-F5344CB8AC3E}">
        <p14:creationId xmlns:p14="http://schemas.microsoft.com/office/powerpoint/2010/main" val="2707841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" grpId="0"/>
      <p:bldP spid="3" grpId="0" animBg="1"/>
      <p:bldP spid="488" grpId="0"/>
      <p:bldP spid="84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5EC05-35C0-1021-4FA3-EEFCAE50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SiPAM: Silicon Photonic Accelerated Memory-Pooling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701B724-3B31-E72D-C698-C7B6D41AA5CB}"/>
              </a:ext>
            </a:extLst>
          </p:cNvPr>
          <p:cNvSpPr txBox="1"/>
          <p:nvPr/>
        </p:nvSpPr>
        <p:spPr>
          <a:xfrm>
            <a:off x="925573" y="6509018"/>
            <a:ext cx="9911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[4]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Michelogiannakis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George, et al. "Efficient intra-rack resource disaggregation for HPC using co-packaged DWDM photonics." 2023 IEEE International Conference on Cluster Computing (CLUSTER). IEEE, 2023.</a:t>
            </a:r>
          </a:p>
          <a:p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[5] Cho, A., Saxena, A., Qureshi, M., &amp;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Daglis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A. (2024, November). COAXIAL: A CXL-centric memory system for scalable servers. In SC24.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2C7C8D1-5A5B-0DE8-6603-7A596C6F4832}"/>
              </a:ext>
            </a:extLst>
          </p:cNvPr>
          <p:cNvGrpSpPr/>
          <p:nvPr/>
        </p:nvGrpSpPr>
        <p:grpSpPr>
          <a:xfrm>
            <a:off x="508000" y="1434230"/>
            <a:ext cx="11038943" cy="2571946"/>
            <a:chOff x="1093488" y="1720853"/>
            <a:chExt cx="9383410" cy="2186226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109FB19-8472-0FFB-F060-A9F5DB7D3271}"/>
                </a:ext>
              </a:extLst>
            </p:cNvPr>
            <p:cNvGrpSpPr/>
            <p:nvPr/>
          </p:nvGrpSpPr>
          <p:grpSpPr>
            <a:xfrm>
              <a:off x="1093488" y="1725320"/>
              <a:ext cx="6527856" cy="2181759"/>
              <a:chOff x="3775778" y="1712933"/>
              <a:chExt cx="6527856" cy="2181759"/>
            </a:xfrm>
          </p:grpSpPr>
          <p:sp>
            <p:nvSpPr>
              <p:cNvPr id="222" name="Rounded Rectangle 221">
                <a:extLst>
                  <a:ext uri="{FF2B5EF4-FFF2-40B4-BE49-F238E27FC236}">
                    <a16:creationId xmlns:a16="http://schemas.microsoft.com/office/drawing/2014/main" id="{EC2F7C0D-C750-C666-FAEC-BB2BA13531F9}"/>
                  </a:ext>
                </a:extLst>
              </p:cNvPr>
              <p:cNvSpPr/>
              <p:nvPr/>
            </p:nvSpPr>
            <p:spPr>
              <a:xfrm>
                <a:off x="3775778" y="1712933"/>
                <a:ext cx="6527856" cy="2181759"/>
              </a:xfrm>
              <a:prstGeom prst="roundRect">
                <a:avLst>
                  <a:gd name="adj" fmla="val 6812"/>
                </a:avLst>
              </a:prstGeom>
              <a:noFill/>
              <a:ln w="1270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ounded Rectangle 222">
                <a:extLst>
                  <a:ext uri="{FF2B5EF4-FFF2-40B4-BE49-F238E27FC236}">
                    <a16:creationId xmlns:a16="http://schemas.microsoft.com/office/drawing/2014/main" id="{8D9CF0BB-F1FA-FC20-4234-AD5FBB097375}"/>
                  </a:ext>
                </a:extLst>
              </p:cNvPr>
              <p:cNvSpPr/>
              <p:nvPr/>
            </p:nvSpPr>
            <p:spPr>
              <a:xfrm rot="16200000">
                <a:off x="9067036" y="3406507"/>
                <a:ext cx="529392" cy="192132"/>
              </a:xfrm>
              <a:prstGeom prst="roundRect">
                <a:avLst/>
              </a:prstGeom>
              <a:solidFill>
                <a:srgbClr val="0274B7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MU</a:t>
                </a:r>
              </a:p>
            </p:txBody>
          </p:sp>
          <p:sp>
            <p:nvSpPr>
              <p:cNvPr id="224" name="Rounded Rectangle 223">
                <a:extLst>
                  <a:ext uri="{FF2B5EF4-FFF2-40B4-BE49-F238E27FC236}">
                    <a16:creationId xmlns:a16="http://schemas.microsoft.com/office/drawing/2014/main" id="{4A7C80AB-D9E7-1E2B-0DCA-F7670079D5C9}"/>
                  </a:ext>
                </a:extLst>
              </p:cNvPr>
              <p:cNvSpPr/>
              <p:nvPr/>
            </p:nvSpPr>
            <p:spPr>
              <a:xfrm rot="16200000">
                <a:off x="9339192" y="3406507"/>
                <a:ext cx="529392" cy="192132"/>
              </a:xfrm>
              <a:prstGeom prst="roundRect">
                <a:avLst/>
              </a:prstGeom>
              <a:solidFill>
                <a:srgbClr val="0274B7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MU</a:t>
                </a:r>
              </a:p>
            </p:txBody>
          </p:sp>
          <p:sp>
            <p:nvSpPr>
              <p:cNvPr id="225" name="Rounded Rectangle 224">
                <a:extLst>
                  <a:ext uri="{FF2B5EF4-FFF2-40B4-BE49-F238E27FC236}">
                    <a16:creationId xmlns:a16="http://schemas.microsoft.com/office/drawing/2014/main" id="{5D1EF1C4-A024-9EB0-7481-384C616B3824}"/>
                  </a:ext>
                </a:extLst>
              </p:cNvPr>
              <p:cNvSpPr/>
              <p:nvPr/>
            </p:nvSpPr>
            <p:spPr>
              <a:xfrm rot="16200000">
                <a:off x="9770943" y="3406507"/>
                <a:ext cx="529392" cy="192132"/>
              </a:xfrm>
              <a:prstGeom prst="roundRect">
                <a:avLst/>
              </a:prstGeom>
              <a:solidFill>
                <a:srgbClr val="0274B7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MU</a:t>
                </a:r>
              </a:p>
            </p:txBody>
          </p: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BB4B0F13-667F-63D4-7665-7E0C4E3C7DA8}"/>
                  </a:ext>
                </a:extLst>
              </p:cNvPr>
              <p:cNvCxnSpPr>
                <a:cxnSpLocks/>
                <a:stCxn id="224" idx="2"/>
                <a:endCxn id="225" idx="0"/>
              </p:cNvCxnSpPr>
              <p:nvPr/>
            </p:nvCxnSpPr>
            <p:spPr>
              <a:xfrm>
                <a:off x="9699954" y="3502573"/>
                <a:ext cx="239619" cy="0"/>
              </a:xfrm>
              <a:prstGeom prst="line">
                <a:avLst/>
              </a:prstGeom>
              <a:ln w="22225"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1D9D25CF-796A-6F49-8AC9-68CDCF29BD7F}"/>
                  </a:ext>
                </a:extLst>
              </p:cNvPr>
              <p:cNvSpPr/>
              <p:nvPr/>
            </p:nvSpPr>
            <p:spPr>
              <a:xfrm>
                <a:off x="8623029" y="2574004"/>
                <a:ext cx="1568765" cy="126303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CE88136-0E36-9D7E-1FC4-0DBD1204043F}"/>
                  </a:ext>
                </a:extLst>
              </p:cNvPr>
              <p:cNvSpPr txBox="1"/>
              <p:nvPr/>
            </p:nvSpPr>
            <p:spPr>
              <a:xfrm>
                <a:off x="8689470" y="2714605"/>
                <a:ext cx="1443935" cy="3192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0" tIns="45720" rIns="0" bIns="45720" rtlCol="0">
                <a:spAutoFit/>
              </a:bodyPr>
              <a:lstStyle/>
              <a:p>
                <a:pPr algn="ctr"/>
                <a:r>
                  <a:rPr lang="en-US" sz="1200" b="1" dirty="0"/>
                  <a:t>Memory Tray</a:t>
                </a:r>
              </a:p>
            </p:txBody>
          </p:sp>
          <p:sp>
            <p:nvSpPr>
              <p:cNvPr id="229" name="Rounded Rectangle 228">
                <a:extLst>
                  <a:ext uri="{FF2B5EF4-FFF2-40B4-BE49-F238E27FC236}">
                    <a16:creationId xmlns:a16="http://schemas.microsoft.com/office/drawing/2014/main" id="{76BBE026-CD2C-7626-8AD7-D89BB08C076B}"/>
                  </a:ext>
                </a:extLst>
              </p:cNvPr>
              <p:cNvSpPr/>
              <p:nvPr/>
            </p:nvSpPr>
            <p:spPr>
              <a:xfrm rot="16200000">
                <a:off x="3766654" y="2823965"/>
                <a:ext cx="527549" cy="195559"/>
              </a:xfrm>
              <a:prstGeom prst="roundRect">
                <a:avLst/>
              </a:prstGeom>
              <a:solidFill>
                <a:srgbClr val="76BA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A34CB7A6-13A1-103E-4C78-0E104776B1BB}"/>
                  </a:ext>
                </a:extLst>
              </p:cNvPr>
              <p:cNvGrpSpPr/>
              <p:nvPr/>
            </p:nvGrpSpPr>
            <p:grpSpPr>
              <a:xfrm>
                <a:off x="4591536" y="3527269"/>
                <a:ext cx="737483" cy="272637"/>
                <a:chOff x="1567935" y="5507650"/>
                <a:chExt cx="639852" cy="236544"/>
              </a:xfrm>
            </p:grpSpPr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D437909A-6AAF-1453-7D16-042C4B8BD4F1}"/>
                    </a:ext>
                  </a:extLst>
                </p:cNvPr>
                <p:cNvSpPr/>
                <p:nvPr/>
              </p:nvSpPr>
              <p:spPr>
                <a:xfrm>
                  <a:off x="1625715" y="5555138"/>
                  <a:ext cx="582072" cy="189056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EF43E1CF-29A5-D533-A012-332561563BB8}"/>
                    </a:ext>
                  </a:extLst>
                </p:cNvPr>
                <p:cNvSpPr/>
                <p:nvPr/>
              </p:nvSpPr>
              <p:spPr>
                <a:xfrm>
                  <a:off x="1594983" y="5531759"/>
                  <a:ext cx="582072" cy="189056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2DE773A-EC22-C673-23B0-324C6AF2C026}"/>
                    </a:ext>
                  </a:extLst>
                </p:cNvPr>
                <p:cNvSpPr/>
                <p:nvPr/>
              </p:nvSpPr>
              <p:spPr>
                <a:xfrm>
                  <a:off x="1567935" y="5507650"/>
                  <a:ext cx="582072" cy="189056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</p:grpSp>
          <p:sp>
            <p:nvSpPr>
              <p:cNvPr id="231" name="Rounded Rectangle 230">
                <a:extLst>
                  <a:ext uri="{FF2B5EF4-FFF2-40B4-BE49-F238E27FC236}">
                    <a16:creationId xmlns:a16="http://schemas.microsoft.com/office/drawing/2014/main" id="{AEBD9988-87FC-C0D8-0FB7-49536AB2AD02}"/>
                  </a:ext>
                </a:extLst>
              </p:cNvPr>
              <p:cNvSpPr/>
              <p:nvPr/>
            </p:nvSpPr>
            <p:spPr>
              <a:xfrm rot="16200000">
                <a:off x="4035032" y="2823965"/>
                <a:ext cx="527549" cy="195559"/>
              </a:xfrm>
              <a:prstGeom prst="roundRect">
                <a:avLst/>
              </a:prstGeom>
              <a:solidFill>
                <a:srgbClr val="76BA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sp>
            <p:nvSpPr>
              <p:cNvPr id="232" name="Rounded Rectangle 231">
                <a:extLst>
                  <a:ext uri="{FF2B5EF4-FFF2-40B4-BE49-F238E27FC236}">
                    <a16:creationId xmlns:a16="http://schemas.microsoft.com/office/drawing/2014/main" id="{D31036FC-ACC8-4AD7-6EEB-95499D38373C}"/>
                  </a:ext>
                </a:extLst>
              </p:cNvPr>
              <p:cNvSpPr/>
              <p:nvPr/>
            </p:nvSpPr>
            <p:spPr>
              <a:xfrm rot="16200000">
                <a:off x="4303409" y="2823965"/>
                <a:ext cx="527549" cy="195559"/>
              </a:xfrm>
              <a:prstGeom prst="roundRect">
                <a:avLst/>
              </a:prstGeom>
              <a:solidFill>
                <a:srgbClr val="76BA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sp>
            <p:nvSpPr>
              <p:cNvPr id="233" name="Rounded Rectangle 232">
                <a:extLst>
                  <a:ext uri="{FF2B5EF4-FFF2-40B4-BE49-F238E27FC236}">
                    <a16:creationId xmlns:a16="http://schemas.microsoft.com/office/drawing/2014/main" id="{DA599807-82F6-507C-80A1-5D962E79890A}"/>
                  </a:ext>
                </a:extLst>
              </p:cNvPr>
              <p:cNvSpPr/>
              <p:nvPr/>
            </p:nvSpPr>
            <p:spPr>
              <a:xfrm rot="16200000">
                <a:off x="4571787" y="2823965"/>
                <a:ext cx="527549" cy="195559"/>
              </a:xfrm>
              <a:prstGeom prst="roundRect">
                <a:avLst/>
              </a:prstGeom>
              <a:solidFill>
                <a:srgbClr val="76BA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2A8E514F-4266-A50A-A22B-E6D2FA487050}"/>
                  </a:ext>
                </a:extLst>
              </p:cNvPr>
              <p:cNvCxnSpPr>
                <a:cxnSpLocks/>
                <a:stCxn id="229" idx="1"/>
                <a:endCxn id="330" idx="0"/>
              </p:cNvCxnSpPr>
              <p:nvPr/>
            </p:nvCxnSpPr>
            <p:spPr>
              <a:xfrm>
                <a:off x="4030429" y="3185519"/>
                <a:ext cx="896551" cy="341750"/>
              </a:xfrm>
              <a:prstGeom prst="line">
                <a:avLst/>
              </a:prstGeom>
              <a:ln w="15875">
                <a:gradFill>
                  <a:gsLst>
                    <a:gs pos="50000">
                      <a:srgbClr val="00B050"/>
                    </a:gs>
                    <a:gs pos="34000">
                      <a:srgbClr val="FFEA15"/>
                    </a:gs>
                    <a:gs pos="16000">
                      <a:srgbClr val="FFC000"/>
                    </a:gs>
                    <a:gs pos="0">
                      <a:srgbClr val="FF0000"/>
                    </a:gs>
                    <a:gs pos="68000">
                      <a:srgbClr val="00B0F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0F15D90F-915F-0227-0EA6-435F4CB5497D}"/>
                  </a:ext>
                </a:extLst>
              </p:cNvPr>
              <p:cNvCxnSpPr>
                <a:cxnSpLocks/>
                <a:stCxn id="231" idx="1"/>
                <a:endCxn id="330" idx="0"/>
              </p:cNvCxnSpPr>
              <p:nvPr/>
            </p:nvCxnSpPr>
            <p:spPr>
              <a:xfrm>
                <a:off x="4298807" y="3185519"/>
                <a:ext cx="628173" cy="341750"/>
              </a:xfrm>
              <a:prstGeom prst="line">
                <a:avLst/>
              </a:prstGeom>
              <a:ln w="15875">
                <a:gradFill>
                  <a:gsLst>
                    <a:gs pos="50000">
                      <a:srgbClr val="00B050"/>
                    </a:gs>
                    <a:gs pos="34000">
                      <a:srgbClr val="FFEA15"/>
                    </a:gs>
                    <a:gs pos="16000">
                      <a:srgbClr val="FFC000"/>
                    </a:gs>
                    <a:gs pos="0">
                      <a:srgbClr val="FF0000"/>
                    </a:gs>
                    <a:gs pos="68000">
                      <a:srgbClr val="00B0F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E6E15613-0C6A-5B45-E638-0619F0C44915}"/>
                  </a:ext>
                </a:extLst>
              </p:cNvPr>
              <p:cNvCxnSpPr>
                <a:cxnSpLocks/>
                <a:stCxn id="232" idx="1"/>
                <a:endCxn id="330" idx="0"/>
              </p:cNvCxnSpPr>
              <p:nvPr/>
            </p:nvCxnSpPr>
            <p:spPr>
              <a:xfrm>
                <a:off x="4567185" y="3185519"/>
                <a:ext cx="359795" cy="341750"/>
              </a:xfrm>
              <a:prstGeom prst="line">
                <a:avLst/>
              </a:prstGeom>
              <a:ln w="15875">
                <a:gradFill>
                  <a:gsLst>
                    <a:gs pos="50000">
                      <a:srgbClr val="00B050"/>
                    </a:gs>
                    <a:gs pos="34000">
                      <a:srgbClr val="FFEA15"/>
                    </a:gs>
                    <a:gs pos="16000">
                      <a:srgbClr val="FFC000"/>
                    </a:gs>
                    <a:gs pos="0">
                      <a:srgbClr val="FF0000"/>
                    </a:gs>
                    <a:gs pos="68000">
                      <a:srgbClr val="00B0F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55286A02-96F9-F3B5-9337-56F92E1784DF}"/>
                  </a:ext>
                </a:extLst>
              </p:cNvPr>
              <p:cNvCxnSpPr>
                <a:cxnSpLocks/>
                <a:stCxn id="233" idx="1"/>
                <a:endCxn id="330" idx="0"/>
              </p:cNvCxnSpPr>
              <p:nvPr/>
            </p:nvCxnSpPr>
            <p:spPr>
              <a:xfrm>
                <a:off x="4835563" y="3185519"/>
                <a:ext cx="91417" cy="341750"/>
              </a:xfrm>
              <a:prstGeom prst="line">
                <a:avLst/>
              </a:prstGeom>
              <a:ln w="15875">
                <a:gradFill>
                  <a:gsLst>
                    <a:gs pos="50000">
                      <a:srgbClr val="00B050"/>
                    </a:gs>
                    <a:gs pos="34000">
                      <a:srgbClr val="FFEA15"/>
                    </a:gs>
                    <a:gs pos="16000">
                      <a:srgbClr val="FFC000"/>
                    </a:gs>
                    <a:gs pos="0">
                      <a:srgbClr val="FF0000"/>
                    </a:gs>
                    <a:gs pos="68000">
                      <a:srgbClr val="00B0F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5AD7863D-8A4B-1842-EBEF-F8297CAB62A3}"/>
                  </a:ext>
                </a:extLst>
              </p:cNvPr>
              <p:cNvSpPr/>
              <p:nvPr/>
            </p:nvSpPr>
            <p:spPr>
              <a:xfrm>
                <a:off x="3903399" y="2589154"/>
                <a:ext cx="1059609" cy="6833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ounded Rectangle 238">
                <a:extLst>
                  <a:ext uri="{FF2B5EF4-FFF2-40B4-BE49-F238E27FC236}">
                    <a16:creationId xmlns:a16="http://schemas.microsoft.com/office/drawing/2014/main" id="{9B4260FC-4DA9-6DF5-85F5-37D2F1A15D53}"/>
                  </a:ext>
                </a:extLst>
              </p:cNvPr>
              <p:cNvSpPr/>
              <p:nvPr/>
            </p:nvSpPr>
            <p:spPr>
              <a:xfrm rot="16200000">
                <a:off x="4840165" y="2823965"/>
                <a:ext cx="527549" cy="195559"/>
              </a:xfrm>
              <a:prstGeom prst="roundRect">
                <a:avLst/>
              </a:prstGeom>
              <a:solidFill>
                <a:srgbClr val="76BA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sp>
            <p:nvSpPr>
              <p:cNvPr id="240" name="Rounded Rectangle 239">
                <a:extLst>
                  <a:ext uri="{FF2B5EF4-FFF2-40B4-BE49-F238E27FC236}">
                    <a16:creationId xmlns:a16="http://schemas.microsoft.com/office/drawing/2014/main" id="{B87AF5A4-5DE9-DB60-6532-0AA8D8AA0712}"/>
                  </a:ext>
                </a:extLst>
              </p:cNvPr>
              <p:cNvSpPr/>
              <p:nvPr/>
            </p:nvSpPr>
            <p:spPr>
              <a:xfrm rot="16200000">
                <a:off x="5108543" y="2823965"/>
                <a:ext cx="527549" cy="195559"/>
              </a:xfrm>
              <a:prstGeom prst="roundRect">
                <a:avLst/>
              </a:prstGeom>
              <a:solidFill>
                <a:srgbClr val="76BA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sp>
            <p:nvSpPr>
              <p:cNvPr id="241" name="Rounded Rectangle 240">
                <a:extLst>
                  <a:ext uri="{FF2B5EF4-FFF2-40B4-BE49-F238E27FC236}">
                    <a16:creationId xmlns:a16="http://schemas.microsoft.com/office/drawing/2014/main" id="{8EB9B716-23B9-C733-5929-A7A4DC6BE4CE}"/>
                  </a:ext>
                </a:extLst>
              </p:cNvPr>
              <p:cNvSpPr/>
              <p:nvPr/>
            </p:nvSpPr>
            <p:spPr>
              <a:xfrm rot="16200000">
                <a:off x="5376921" y="2823965"/>
                <a:ext cx="527549" cy="195559"/>
              </a:xfrm>
              <a:prstGeom prst="roundRect">
                <a:avLst/>
              </a:prstGeom>
              <a:solidFill>
                <a:srgbClr val="76BA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sp>
            <p:nvSpPr>
              <p:cNvPr id="242" name="Rounded Rectangle 241">
                <a:extLst>
                  <a:ext uri="{FF2B5EF4-FFF2-40B4-BE49-F238E27FC236}">
                    <a16:creationId xmlns:a16="http://schemas.microsoft.com/office/drawing/2014/main" id="{9F23C5B1-E6F2-63C1-27D5-F1377556D7EC}"/>
                  </a:ext>
                </a:extLst>
              </p:cNvPr>
              <p:cNvSpPr/>
              <p:nvPr/>
            </p:nvSpPr>
            <p:spPr>
              <a:xfrm rot="16200000">
                <a:off x="5645298" y="2823965"/>
                <a:ext cx="527549" cy="195559"/>
              </a:xfrm>
              <a:prstGeom prst="roundRect">
                <a:avLst/>
              </a:prstGeom>
              <a:solidFill>
                <a:srgbClr val="76BA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1F355417-2560-522E-1A1C-A10EDA48AD3D}"/>
                  </a:ext>
                </a:extLst>
              </p:cNvPr>
              <p:cNvCxnSpPr>
                <a:cxnSpLocks/>
                <a:stCxn id="239" idx="1"/>
                <a:endCxn id="330" idx="0"/>
              </p:cNvCxnSpPr>
              <p:nvPr/>
            </p:nvCxnSpPr>
            <p:spPr>
              <a:xfrm flipH="1">
                <a:off x="4926980" y="3185519"/>
                <a:ext cx="176961" cy="341750"/>
              </a:xfrm>
              <a:prstGeom prst="line">
                <a:avLst/>
              </a:prstGeom>
              <a:ln w="15875">
                <a:gradFill>
                  <a:gsLst>
                    <a:gs pos="50000">
                      <a:srgbClr val="00B050"/>
                    </a:gs>
                    <a:gs pos="34000">
                      <a:srgbClr val="FFEA15"/>
                    </a:gs>
                    <a:gs pos="16000">
                      <a:srgbClr val="FFC000"/>
                    </a:gs>
                    <a:gs pos="0">
                      <a:srgbClr val="FF0000"/>
                    </a:gs>
                    <a:gs pos="68000">
                      <a:srgbClr val="00B0F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7BE830A5-3BA2-840A-759D-2BABF9E410AB}"/>
                  </a:ext>
                </a:extLst>
              </p:cNvPr>
              <p:cNvCxnSpPr>
                <a:cxnSpLocks/>
                <a:stCxn id="240" idx="1"/>
                <a:endCxn id="330" idx="0"/>
              </p:cNvCxnSpPr>
              <p:nvPr/>
            </p:nvCxnSpPr>
            <p:spPr>
              <a:xfrm flipH="1">
                <a:off x="4926980" y="3185519"/>
                <a:ext cx="445339" cy="341750"/>
              </a:xfrm>
              <a:prstGeom prst="line">
                <a:avLst/>
              </a:prstGeom>
              <a:ln w="15875">
                <a:gradFill>
                  <a:gsLst>
                    <a:gs pos="50000">
                      <a:srgbClr val="00B050"/>
                    </a:gs>
                    <a:gs pos="34000">
                      <a:srgbClr val="FFEA15"/>
                    </a:gs>
                    <a:gs pos="16000">
                      <a:srgbClr val="FFC000"/>
                    </a:gs>
                    <a:gs pos="0">
                      <a:srgbClr val="FF0000"/>
                    </a:gs>
                    <a:gs pos="68000">
                      <a:srgbClr val="00B0F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F05B7F5A-DF2D-C641-7DF5-4C4953AF1132}"/>
                  </a:ext>
                </a:extLst>
              </p:cNvPr>
              <p:cNvCxnSpPr>
                <a:cxnSpLocks/>
                <a:stCxn id="241" idx="1"/>
                <a:endCxn id="330" idx="0"/>
              </p:cNvCxnSpPr>
              <p:nvPr/>
            </p:nvCxnSpPr>
            <p:spPr>
              <a:xfrm flipH="1">
                <a:off x="4926980" y="3185519"/>
                <a:ext cx="713716" cy="341750"/>
              </a:xfrm>
              <a:prstGeom prst="line">
                <a:avLst/>
              </a:prstGeom>
              <a:ln w="15875">
                <a:gradFill>
                  <a:gsLst>
                    <a:gs pos="50000">
                      <a:srgbClr val="00B050"/>
                    </a:gs>
                    <a:gs pos="34000">
                      <a:srgbClr val="FFEA15"/>
                    </a:gs>
                    <a:gs pos="16000">
                      <a:srgbClr val="FFC000"/>
                    </a:gs>
                    <a:gs pos="0">
                      <a:srgbClr val="FF0000"/>
                    </a:gs>
                    <a:gs pos="68000">
                      <a:srgbClr val="00B0F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CA97B37D-BCA8-B02B-CF3C-F9B50E977B6E}"/>
                  </a:ext>
                </a:extLst>
              </p:cNvPr>
              <p:cNvCxnSpPr>
                <a:cxnSpLocks/>
                <a:stCxn id="242" idx="1"/>
                <a:endCxn id="330" idx="0"/>
              </p:cNvCxnSpPr>
              <p:nvPr/>
            </p:nvCxnSpPr>
            <p:spPr>
              <a:xfrm flipH="1">
                <a:off x="4926980" y="3185519"/>
                <a:ext cx="982094" cy="341750"/>
              </a:xfrm>
              <a:prstGeom prst="line">
                <a:avLst/>
              </a:prstGeom>
              <a:ln w="15875">
                <a:gradFill>
                  <a:gsLst>
                    <a:gs pos="50000">
                      <a:srgbClr val="00B050"/>
                    </a:gs>
                    <a:gs pos="34000">
                      <a:srgbClr val="FFEA15"/>
                    </a:gs>
                    <a:gs pos="16000">
                      <a:srgbClr val="FFC000"/>
                    </a:gs>
                    <a:gs pos="0">
                      <a:srgbClr val="FF0000"/>
                    </a:gs>
                    <a:gs pos="68000">
                      <a:srgbClr val="00B0F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1FC07771-CD71-2D2D-D497-FDD06740D8F2}"/>
                  </a:ext>
                </a:extLst>
              </p:cNvPr>
              <p:cNvSpPr/>
              <p:nvPr/>
            </p:nvSpPr>
            <p:spPr>
              <a:xfrm>
                <a:off x="4985285" y="2585362"/>
                <a:ext cx="1062071" cy="686798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ounded Rectangle 247">
                <a:extLst>
                  <a:ext uri="{FF2B5EF4-FFF2-40B4-BE49-F238E27FC236}">
                    <a16:creationId xmlns:a16="http://schemas.microsoft.com/office/drawing/2014/main" id="{78A28B91-603F-78F1-9C52-DB919F1893A9}"/>
                  </a:ext>
                </a:extLst>
              </p:cNvPr>
              <p:cNvSpPr/>
              <p:nvPr/>
            </p:nvSpPr>
            <p:spPr>
              <a:xfrm rot="16200000">
                <a:off x="6263977" y="2794484"/>
                <a:ext cx="527549" cy="195559"/>
              </a:xfrm>
              <a:prstGeom prst="roundRect">
                <a:avLst/>
              </a:prstGeom>
              <a:solidFill>
                <a:srgbClr val="76BA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sp>
            <p:nvSpPr>
              <p:cNvPr id="249" name="Rounded Rectangle 248">
                <a:extLst>
                  <a:ext uri="{FF2B5EF4-FFF2-40B4-BE49-F238E27FC236}">
                    <a16:creationId xmlns:a16="http://schemas.microsoft.com/office/drawing/2014/main" id="{858DC59B-2F2B-5D38-EC5C-57866608BFB4}"/>
                  </a:ext>
                </a:extLst>
              </p:cNvPr>
              <p:cNvSpPr/>
              <p:nvPr/>
            </p:nvSpPr>
            <p:spPr>
              <a:xfrm rot="16200000">
                <a:off x="6523981" y="2794484"/>
                <a:ext cx="527549" cy="195559"/>
              </a:xfrm>
              <a:prstGeom prst="roundRect">
                <a:avLst/>
              </a:prstGeom>
              <a:solidFill>
                <a:srgbClr val="76BA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sp>
            <p:nvSpPr>
              <p:cNvPr id="250" name="Rounded Rectangle 249">
                <a:extLst>
                  <a:ext uri="{FF2B5EF4-FFF2-40B4-BE49-F238E27FC236}">
                    <a16:creationId xmlns:a16="http://schemas.microsoft.com/office/drawing/2014/main" id="{DAAEB975-5A4C-0B1B-3D48-DE43B05C89FA}"/>
                  </a:ext>
                </a:extLst>
              </p:cNvPr>
              <p:cNvSpPr/>
              <p:nvPr/>
            </p:nvSpPr>
            <p:spPr>
              <a:xfrm rot="16200000">
                <a:off x="6783984" y="2794484"/>
                <a:ext cx="527549" cy="195559"/>
              </a:xfrm>
              <a:prstGeom prst="roundRect">
                <a:avLst/>
              </a:prstGeom>
              <a:solidFill>
                <a:srgbClr val="76BA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sp>
            <p:nvSpPr>
              <p:cNvPr id="251" name="Rounded Rectangle 250">
                <a:extLst>
                  <a:ext uri="{FF2B5EF4-FFF2-40B4-BE49-F238E27FC236}">
                    <a16:creationId xmlns:a16="http://schemas.microsoft.com/office/drawing/2014/main" id="{2E35D121-CDAB-007C-5867-E7CDFB99B6C0}"/>
                  </a:ext>
                </a:extLst>
              </p:cNvPr>
              <p:cNvSpPr/>
              <p:nvPr/>
            </p:nvSpPr>
            <p:spPr>
              <a:xfrm rot="16200000">
                <a:off x="7043987" y="2794484"/>
                <a:ext cx="527549" cy="195559"/>
              </a:xfrm>
              <a:prstGeom prst="roundRect">
                <a:avLst/>
              </a:prstGeom>
              <a:solidFill>
                <a:srgbClr val="76BA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B1939A43-7093-EC50-4191-34B6DE123CAA}"/>
                  </a:ext>
                </a:extLst>
              </p:cNvPr>
              <p:cNvCxnSpPr>
                <a:cxnSpLocks/>
                <a:stCxn id="248" idx="1"/>
                <a:endCxn id="300" idx="0"/>
              </p:cNvCxnSpPr>
              <p:nvPr/>
            </p:nvCxnSpPr>
            <p:spPr>
              <a:xfrm>
                <a:off x="6527752" y="3156038"/>
                <a:ext cx="947362" cy="375570"/>
              </a:xfrm>
              <a:prstGeom prst="line">
                <a:avLst/>
              </a:prstGeom>
              <a:ln w="15875">
                <a:gradFill>
                  <a:gsLst>
                    <a:gs pos="50000">
                      <a:srgbClr val="00B050"/>
                    </a:gs>
                    <a:gs pos="34000">
                      <a:srgbClr val="FFEA15"/>
                    </a:gs>
                    <a:gs pos="16000">
                      <a:srgbClr val="FFC000"/>
                    </a:gs>
                    <a:gs pos="0">
                      <a:srgbClr val="FF0000"/>
                    </a:gs>
                    <a:gs pos="68000">
                      <a:srgbClr val="00B0F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44DF14C7-9356-35B1-C3DE-56017B99105D}"/>
                  </a:ext>
                </a:extLst>
              </p:cNvPr>
              <p:cNvCxnSpPr>
                <a:cxnSpLocks/>
                <a:stCxn id="249" idx="1"/>
                <a:endCxn id="300" idx="0"/>
              </p:cNvCxnSpPr>
              <p:nvPr/>
            </p:nvCxnSpPr>
            <p:spPr>
              <a:xfrm>
                <a:off x="6787755" y="3156038"/>
                <a:ext cx="687359" cy="375570"/>
              </a:xfrm>
              <a:prstGeom prst="line">
                <a:avLst/>
              </a:prstGeom>
              <a:ln w="15875">
                <a:gradFill>
                  <a:gsLst>
                    <a:gs pos="50000">
                      <a:srgbClr val="00B050"/>
                    </a:gs>
                    <a:gs pos="34000">
                      <a:srgbClr val="FFEA15"/>
                    </a:gs>
                    <a:gs pos="16000">
                      <a:srgbClr val="FFC000"/>
                    </a:gs>
                    <a:gs pos="0">
                      <a:srgbClr val="FF0000"/>
                    </a:gs>
                    <a:gs pos="68000">
                      <a:srgbClr val="00B0F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6E5334DF-0CDB-D8A9-19B4-39361E0C076E}"/>
                  </a:ext>
                </a:extLst>
              </p:cNvPr>
              <p:cNvCxnSpPr>
                <a:cxnSpLocks/>
                <a:stCxn id="250" idx="1"/>
              </p:cNvCxnSpPr>
              <p:nvPr/>
            </p:nvCxnSpPr>
            <p:spPr>
              <a:xfrm>
                <a:off x="7047760" y="3156039"/>
                <a:ext cx="433221" cy="364500"/>
              </a:xfrm>
              <a:prstGeom prst="line">
                <a:avLst/>
              </a:prstGeom>
              <a:ln w="15875">
                <a:gradFill>
                  <a:gsLst>
                    <a:gs pos="50000">
                      <a:srgbClr val="00B050"/>
                    </a:gs>
                    <a:gs pos="34000">
                      <a:srgbClr val="FFEA15"/>
                    </a:gs>
                    <a:gs pos="16000">
                      <a:srgbClr val="FFC000"/>
                    </a:gs>
                    <a:gs pos="0">
                      <a:srgbClr val="FF0000"/>
                    </a:gs>
                    <a:gs pos="68000">
                      <a:srgbClr val="00B0F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C41F7A91-FCAD-C7B3-4029-14AB58F0CC91}"/>
                  </a:ext>
                </a:extLst>
              </p:cNvPr>
              <p:cNvCxnSpPr>
                <a:cxnSpLocks/>
                <a:stCxn id="251" idx="1"/>
                <a:endCxn id="300" idx="0"/>
              </p:cNvCxnSpPr>
              <p:nvPr/>
            </p:nvCxnSpPr>
            <p:spPr>
              <a:xfrm>
                <a:off x="7307762" y="3156038"/>
                <a:ext cx="167353" cy="375570"/>
              </a:xfrm>
              <a:prstGeom prst="line">
                <a:avLst/>
              </a:prstGeom>
              <a:ln w="15875">
                <a:gradFill>
                  <a:gsLst>
                    <a:gs pos="50000">
                      <a:srgbClr val="00B050"/>
                    </a:gs>
                    <a:gs pos="34000">
                      <a:srgbClr val="FFEA15"/>
                    </a:gs>
                    <a:gs pos="16000">
                      <a:srgbClr val="FFC000"/>
                    </a:gs>
                    <a:gs pos="0">
                      <a:srgbClr val="FF0000"/>
                    </a:gs>
                    <a:gs pos="68000">
                      <a:srgbClr val="00B0F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D1E8196F-11FD-C408-27D5-5607711131E1}"/>
                  </a:ext>
                </a:extLst>
              </p:cNvPr>
              <p:cNvSpPr/>
              <p:nvPr/>
            </p:nvSpPr>
            <p:spPr>
              <a:xfrm>
                <a:off x="6400721" y="2559675"/>
                <a:ext cx="1025328" cy="71248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Rounded Rectangle 256">
                <a:extLst>
                  <a:ext uri="{FF2B5EF4-FFF2-40B4-BE49-F238E27FC236}">
                    <a16:creationId xmlns:a16="http://schemas.microsoft.com/office/drawing/2014/main" id="{B1D821A2-323A-BBE6-DBFA-4A6FD1D0719A}"/>
                  </a:ext>
                </a:extLst>
              </p:cNvPr>
              <p:cNvSpPr/>
              <p:nvPr/>
            </p:nvSpPr>
            <p:spPr>
              <a:xfrm rot="16200000">
                <a:off x="7303990" y="2794484"/>
                <a:ext cx="527549" cy="195559"/>
              </a:xfrm>
              <a:prstGeom prst="roundRect">
                <a:avLst/>
              </a:prstGeom>
              <a:solidFill>
                <a:srgbClr val="76BA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sp>
            <p:nvSpPr>
              <p:cNvPr id="258" name="Rounded Rectangle 257">
                <a:extLst>
                  <a:ext uri="{FF2B5EF4-FFF2-40B4-BE49-F238E27FC236}">
                    <a16:creationId xmlns:a16="http://schemas.microsoft.com/office/drawing/2014/main" id="{29BD80B1-751F-778C-532E-D67882038B13}"/>
                  </a:ext>
                </a:extLst>
              </p:cNvPr>
              <p:cNvSpPr/>
              <p:nvPr/>
            </p:nvSpPr>
            <p:spPr>
              <a:xfrm rot="16200000">
                <a:off x="7563994" y="2794484"/>
                <a:ext cx="527549" cy="195559"/>
              </a:xfrm>
              <a:prstGeom prst="roundRect">
                <a:avLst/>
              </a:prstGeom>
              <a:solidFill>
                <a:srgbClr val="76BA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sp>
            <p:nvSpPr>
              <p:cNvPr id="259" name="Rounded Rectangle 258">
                <a:extLst>
                  <a:ext uri="{FF2B5EF4-FFF2-40B4-BE49-F238E27FC236}">
                    <a16:creationId xmlns:a16="http://schemas.microsoft.com/office/drawing/2014/main" id="{C85800BD-AEC0-DB0C-EAD4-D4C6DBFCD3C5}"/>
                  </a:ext>
                </a:extLst>
              </p:cNvPr>
              <p:cNvSpPr/>
              <p:nvPr/>
            </p:nvSpPr>
            <p:spPr>
              <a:xfrm rot="16200000">
                <a:off x="7823996" y="2794484"/>
                <a:ext cx="527549" cy="195559"/>
              </a:xfrm>
              <a:prstGeom prst="roundRect">
                <a:avLst/>
              </a:prstGeom>
              <a:solidFill>
                <a:srgbClr val="76BA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sp>
            <p:nvSpPr>
              <p:cNvPr id="260" name="Rounded Rectangle 259">
                <a:extLst>
                  <a:ext uri="{FF2B5EF4-FFF2-40B4-BE49-F238E27FC236}">
                    <a16:creationId xmlns:a16="http://schemas.microsoft.com/office/drawing/2014/main" id="{AEC60AA3-1E77-547A-50EC-465753BABBF2}"/>
                  </a:ext>
                </a:extLst>
              </p:cNvPr>
              <p:cNvSpPr/>
              <p:nvPr/>
            </p:nvSpPr>
            <p:spPr>
              <a:xfrm rot="16200000">
                <a:off x="8084000" y="2794484"/>
                <a:ext cx="527549" cy="195559"/>
              </a:xfrm>
              <a:prstGeom prst="roundRect">
                <a:avLst/>
              </a:prstGeom>
              <a:solidFill>
                <a:srgbClr val="76BA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1EC7149E-369B-35BB-AD36-1E84167DFE49}"/>
                  </a:ext>
                </a:extLst>
              </p:cNvPr>
              <p:cNvCxnSpPr>
                <a:cxnSpLocks/>
                <a:stCxn id="257" idx="1"/>
              </p:cNvCxnSpPr>
              <p:nvPr/>
            </p:nvCxnSpPr>
            <p:spPr>
              <a:xfrm flipH="1">
                <a:off x="7480981" y="3156039"/>
                <a:ext cx="86785" cy="364500"/>
              </a:xfrm>
              <a:prstGeom prst="line">
                <a:avLst/>
              </a:prstGeom>
              <a:ln w="15875">
                <a:gradFill>
                  <a:gsLst>
                    <a:gs pos="50000">
                      <a:srgbClr val="00B050"/>
                    </a:gs>
                    <a:gs pos="34000">
                      <a:srgbClr val="FFEA15"/>
                    </a:gs>
                    <a:gs pos="16000">
                      <a:srgbClr val="FFC000"/>
                    </a:gs>
                    <a:gs pos="0">
                      <a:srgbClr val="FF0000"/>
                    </a:gs>
                    <a:gs pos="68000">
                      <a:srgbClr val="00B0F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AA52D006-D61A-F120-3B2F-9AB397AE0A36}"/>
                  </a:ext>
                </a:extLst>
              </p:cNvPr>
              <p:cNvCxnSpPr>
                <a:cxnSpLocks/>
                <a:stCxn id="258" idx="1"/>
                <a:endCxn id="300" idx="0"/>
              </p:cNvCxnSpPr>
              <p:nvPr/>
            </p:nvCxnSpPr>
            <p:spPr>
              <a:xfrm flipH="1">
                <a:off x="7475114" y="3156038"/>
                <a:ext cx="352654" cy="375570"/>
              </a:xfrm>
              <a:prstGeom prst="line">
                <a:avLst/>
              </a:prstGeom>
              <a:ln w="15875">
                <a:gradFill>
                  <a:gsLst>
                    <a:gs pos="50000">
                      <a:srgbClr val="00B050"/>
                    </a:gs>
                    <a:gs pos="34000">
                      <a:srgbClr val="FFEA15"/>
                    </a:gs>
                    <a:gs pos="16000">
                      <a:srgbClr val="FFC000"/>
                    </a:gs>
                    <a:gs pos="0">
                      <a:srgbClr val="FF0000"/>
                    </a:gs>
                    <a:gs pos="68000">
                      <a:srgbClr val="00B0F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CB8D05C0-6303-69EA-4612-2553598CC0E6}"/>
                  </a:ext>
                </a:extLst>
              </p:cNvPr>
              <p:cNvCxnSpPr>
                <a:cxnSpLocks/>
                <a:stCxn id="259" idx="1"/>
                <a:endCxn id="300" idx="0"/>
              </p:cNvCxnSpPr>
              <p:nvPr/>
            </p:nvCxnSpPr>
            <p:spPr>
              <a:xfrm flipH="1">
                <a:off x="7475114" y="3156038"/>
                <a:ext cx="612656" cy="375570"/>
              </a:xfrm>
              <a:prstGeom prst="line">
                <a:avLst/>
              </a:prstGeom>
              <a:ln w="15875">
                <a:gradFill>
                  <a:gsLst>
                    <a:gs pos="50000">
                      <a:srgbClr val="00B050"/>
                    </a:gs>
                    <a:gs pos="34000">
                      <a:srgbClr val="FFEA15"/>
                    </a:gs>
                    <a:gs pos="16000">
                      <a:srgbClr val="FFC000"/>
                    </a:gs>
                    <a:gs pos="0">
                      <a:srgbClr val="FF0000"/>
                    </a:gs>
                    <a:gs pos="68000">
                      <a:srgbClr val="00B0F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450D02ED-2505-49F7-8404-DC0F9185F166}"/>
                  </a:ext>
                </a:extLst>
              </p:cNvPr>
              <p:cNvCxnSpPr>
                <a:cxnSpLocks/>
                <a:stCxn id="260" idx="1"/>
                <a:endCxn id="300" idx="0"/>
              </p:cNvCxnSpPr>
              <p:nvPr/>
            </p:nvCxnSpPr>
            <p:spPr>
              <a:xfrm flipH="1">
                <a:off x="7475114" y="3156038"/>
                <a:ext cx="872660" cy="375570"/>
              </a:xfrm>
              <a:prstGeom prst="line">
                <a:avLst/>
              </a:prstGeom>
              <a:ln w="15875">
                <a:gradFill>
                  <a:gsLst>
                    <a:gs pos="50000">
                      <a:srgbClr val="00B050"/>
                    </a:gs>
                    <a:gs pos="34000">
                      <a:srgbClr val="FFEA15"/>
                    </a:gs>
                    <a:gs pos="16000">
                      <a:srgbClr val="FFC000"/>
                    </a:gs>
                    <a:gs pos="0">
                      <a:srgbClr val="FF0000"/>
                    </a:gs>
                    <a:gs pos="68000">
                      <a:srgbClr val="00B0F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DBE4E3BE-B3C8-1FA4-11D3-805482660293}"/>
                  </a:ext>
                </a:extLst>
              </p:cNvPr>
              <p:cNvSpPr/>
              <p:nvPr/>
            </p:nvSpPr>
            <p:spPr>
              <a:xfrm>
                <a:off x="7455648" y="2555881"/>
                <a:ext cx="1030410" cy="716274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335183AE-004D-6CD2-7F4D-9BD6F919152E}"/>
                  </a:ext>
                </a:extLst>
              </p:cNvPr>
              <p:cNvGrpSpPr/>
              <p:nvPr/>
            </p:nvGrpSpPr>
            <p:grpSpPr>
              <a:xfrm>
                <a:off x="4128208" y="1941554"/>
                <a:ext cx="5990665" cy="306536"/>
                <a:chOff x="1023997" y="3971325"/>
                <a:chExt cx="5428029" cy="288376"/>
              </a:xfrm>
            </p:grpSpPr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656F2610-15B2-57EF-0D2D-37DD99046591}"/>
                    </a:ext>
                  </a:extLst>
                </p:cNvPr>
                <p:cNvGrpSpPr/>
                <p:nvPr/>
              </p:nvGrpSpPr>
              <p:grpSpPr>
                <a:xfrm>
                  <a:off x="1103302" y="3971325"/>
                  <a:ext cx="5348724" cy="214298"/>
                  <a:chOff x="3655686" y="4278962"/>
                  <a:chExt cx="8302174" cy="236076"/>
                </a:xfrm>
              </p:grpSpPr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EEB458B4-2C25-ED13-D9E8-45A9E7E8AFBE}"/>
                      </a:ext>
                    </a:extLst>
                  </p:cNvPr>
                  <p:cNvSpPr/>
                  <p:nvPr/>
                </p:nvSpPr>
                <p:spPr>
                  <a:xfrm>
                    <a:off x="3655686" y="4282974"/>
                    <a:ext cx="844289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WSS</a:t>
                    </a:r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ECE25B5E-1A3F-E020-34EC-D1CECF310AAC}"/>
                      </a:ext>
                    </a:extLst>
                  </p:cNvPr>
                  <p:cNvSpPr/>
                  <p:nvPr/>
                </p:nvSpPr>
                <p:spPr>
                  <a:xfrm>
                    <a:off x="4721164" y="4278962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WSS</a:t>
                    </a:r>
                  </a:p>
                </p:txBody>
              </p:sp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6434BF57-8748-C1E2-5EB3-DD93DE1AAF04}"/>
                      </a:ext>
                    </a:extLst>
                  </p:cNvPr>
                  <p:cNvSpPr/>
                  <p:nvPr/>
                </p:nvSpPr>
                <p:spPr>
                  <a:xfrm>
                    <a:off x="5786565" y="4283241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WSS</a:t>
                    </a:r>
                  </a:p>
                </p:txBody>
              </p:sp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A927B02D-BE39-F314-C835-2A29F36AB186}"/>
                      </a:ext>
                    </a:extLst>
                  </p:cNvPr>
                  <p:cNvSpPr/>
                  <p:nvPr/>
                </p:nvSpPr>
                <p:spPr>
                  <a:xfrm>
                    <a:off x="6851967" y="4286171"/>
                    <a:ext cx="844289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WSS</a:t>
                    </a:r>
                  </a:p>
                </p:txBody>
              </p:sp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ABAEA76E-473A-249F-4564-FB6F4C12C14E}"/>
                      </a:ext>
                    </a:extLst>
                  </p:cNvPr>
                  <p:cNvSpPr/>
                  <p:nvPr/>
                </p:nvSpPr>
                <p:spPr>
                  <a:xfrm>
                    <a:off x="7917444" y="4282159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WSS</a:t>
                    </a:r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0AAC7EB0-00AE-F508-74B8-F148896168F1}"/>
                      </a:ext>
                    </a:extLst>
                  </p:cNvPr>
                  <p:cNvSpPr/>
                  <p:nvPr/>
                </p:nvSpPr>
                <p:spPr>
                  <a:xfrm>
                    <a:off x="8982846" y="4286438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WSS</a:t>
                    </a:r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AB65C9EE-AD42-C98F-7838-B207AB77B2B3}"/>
                      </a:ext>
                    </a:extLst>
                  </p:cNvPr>
                  <p:cNvSpPr/>
                  <p:nvPr/>
                </p:nvSpPr>
                <p:spPr>
                  <a:xfrm>
                    <a:off x="10048247" y="4280627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WSS</a:t>
                    </a:r>
                  </a:p>
                </p:txBody>
              </p:sp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D2B5F92A-D2A7-061E-BD1B-2A829493CC0B}"/>
                      </a:ext>
                    </a:extLst>
                  </p:cNvPr>
                  <p:cNvSpPr/>
                  <p:nvPr/>
                </p:nvSpPr>
                <p:spPr>
                  <a:xfrm>
                    <a:off x="11113648" y="4284906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WSS</a:t>
                    </a:r>
                  </a:p>
                </p:txBody>
              </p: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9FD480F5-0F30-DD4F-FF5E-26B6869F4AB3}"/>
                    </a:ext>
                  </a:extLst>
                </p:cNvPr>
                <p:cNvGrpSpPr/>
                <p:nvPr/>
              </p:nvGrpSpPr>
              <p:grpSpPr>
                <a:xfrm>
                  <a:off x="1063719" y="4005361"/>
                  <a:ext cx="5348724" cy="214298"/>
                  <a:chOff x="3655686" y="4278962"/>
                  <a:chExt cx="8302174" cy="236076"/>
                </a:xfrm>
              </p:grpSpPr>
              <p:sp>
                <p:nvSpPr>
                  <p:cNvPr id="312" name="Rectangle 311">
                    <a:extLst>
                      <a:ext uri="{FF2B5EF4-FFF2-40B4-BE49-F238E27FC236}">
                        <a16:creationId xmlns:a16="http://schemas.microsoft.com/office/drawing/2014/main" id="{123B219D-D4BC-9073-F1C0-BED328D6EFD1}"/>
                      </a:ext>
                    </a:extLst>
                  </p:cNvPr>
                  <p:cNvSpPr/>
                  <p:nvPr/>
                </p:nvSpPr>
                <p:spPr>
                  <a:xfrm>
                    <a:off x="3655686" y="4282974"/>
                    <a:ext cx="844289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WSS</a:t>
                    </a:r>
                  </a:p>
                </p:txBody>
              </p:sp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104A453E-CADB-615C-B554-0C4CE0A6BACE}"/>
                      </a:ext>
                    </a:extLst>
                  </p:cNvPr>
                  <p:cNvSpPr/>
                  <p:nvPr/>
                </p:nvSpPr>
                <p:spPr>
                  <a:xfrm>
                    <a:off x="4721164" y="4278962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WSS</a:t>
                    </a:r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79B796D5-0EBD-75F2-9175-16B03896C1B2}"/>
                      </a:ext>
                    </a:extLst>
                  </p:cNvPr>
                  <p:cNvSpPr/>
                  <p:nvPr/>
                </p:nvSpPr>
                <p:spPr>
                  <a:xfrm>
                    <a:off x="5786565" y="4283241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WSS</a:t>
                    </a:r>
                  </a:p>
                </p:txBody>
              </p:sp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6A00F024-3EF2-9ABB-0FE9-D2A3496F6F76}"/>
                      </a:ext>
                    </a:extLst>
                  </p:cNvPr>
                  <p:cNvSpPr/>
                  <p:nvPr/>
                </p:nvSpPr>
                <p:spPr>
                  <a:xfrm>
                    <a:off x="6851967" y="4286171"/>
                    <a:ext cx="844289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WSS</a:t>
                    </a:r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79B4543A-3184-8856-841D-1937D896ECC9}"/>
                      </a:ext>
                    </a:extLst>
                  </p:cNvPr>
                  <p:cNvSpPr/>
                  <p:nvPr/>
                </p:nvSpPr>
                <p:spPr>
                  <a:xfrm>
                    <a:off x="7917444" y="4282159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WSS</a:t>
                    </a:r>
                  </a:p>
                </p:txBody>
              </p:sp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ACFFC3C6-4D34-5AFC-B5B1-D97EB8A646C2}"/>
                      </a:ext>
                    </a:extLst>
                  </p:cNvPr>
                  <p:cNvSpPr/>
                  <p:nvPr/>
                </p:nvSpPr>
                <p:spPr>
                  <a:xfrm>
                    <a:off x="8982846" y="4286438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WSS</a:t>
                    </a:r>
                  </a:p>
                </p:txBody>
              </p:sp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7C509F9E-1E5A-1494-81A9-E8316BFF0A98}"/>
                      </a:ext>
                    </a:extLst>
                  </p:cNvPr>
                  <p:cNvSpPr/>
                  <p:nvPr/>
                </p:nvSpPr>
                <p:spPr>
                  <a:xfrm>
                    <a:off x="10048247" y="4280627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WSS</a:t>
                    </a:r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1E98E4F1-C464-7F55-2D2E-B9C4121FEDE3}"/>
                      </a:ext>
                    </a:extLst>
                  </p:cNvPr>
                  <p:cNvSpPr/>
                  <p:nvPr/>
                </p:nvSpPr>
                <p:spPr>
                  <a:xfrm>
                    <a:off x="11113648" y="4284906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WSS</a:t>
                    </a:r>
                  </a:p>
                </p:txBody>
              </p: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E067AD22-7232-1000-6434-32B4849B6B99}"/>
                    </a:ext>
                  </a:extLst>
                </p:cNvPr>
                <p:cNvGrpSpPr/>
                <p:nvPr/>
              </p:nvGrpSpPr>
              <p:grpSpPr>
                <a:xfrm>
                  <a:off x="1023997" y="4045403"/>
                  <a:ext cx="5348724" cy="214298"/>
                  <a:chOff x="3655686" y="4278962"/>
                  <a:chExt cx="8302174" cy="236076"/>
                </a:xfrm>
              </p:grpSpPr>
              <p:sp>
                <p:nvSpPr>
                  <p:cNvPr id="304" name="Rectangle 303">
                    <a:extLst>
                      <a:ext uri="{FF2B5EF4-FFF2-40B4-BE49-F238E27FC236}">
                        <a16:creationId xmlns:a16="http://schemas.microsoft.com/office/drawing/2014/main" id="{F16BA841-C2F0-3EDC-2F9E-439F2E4D6E57}"/>
                      </a:ext>
                    </a:extLst>
                  </p:cNvPr>
                  <p:cNvSpPr/>
                  <p:nvPr/>
                </p:nvSpPr>
                <p:spPr>
                  <a:xfrm>
                    <a:off x="3655686" y="4282974"/>
                    <a:ext cx="844289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OCS</a:t>
                    </a:r>
                  </a:p>
                </p:txBody>
              </p:sp>
              <p:sp>
                <p:nvSpPr>
                  <p:cNvPr id="305" name="Rectangle 304">
                    <a:extLst>
                      <a:ext uri="{FF2B5EF4-FFF2-40B4-BE49-F238E27FC236}">
                        <a16:creationId xmlns:a16="http://schemas.microsoft.com/office/drawing/2014/main" id="{E50094F2-31F4-5818-051C-650D0479424F}"/>
                      </a:ext>
                    </a:extLst>
                  </p:cNvPr>
                  <p:cNvSpPr/>
                  <p:nvPr/>
                </p:nvSpPr>
                <p:spPr>
                  <a:xfrm>
                    <a:off x="4721164" y="4278962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OCS</a:t>
                    </a:r>
                  </a:p>
                </p:txBody>
              </p:sp>
              <p:sp>
                <p:nvSpPr>
                  <p:cNvPr id="306" name="Rectangle 305">
                    <a:extLst>
                      <a:ext uri="{FF2B5EF4-FFF2-40B4-BE49-F238E27FC236}">
                        <a16:creationId xmlns:a16="http://schemas.microsoft.com/office/drawing/2014/main" id="{FC449D73-D76E-CECC-B886-787F3F569BA0}"/>
                      </a:ext>
                    </a:extLst>
                  </p:cNvPr>
                  <p:cNvSpPr/>
                  <p:nvPr/>
                </p:nvSpPr>
                <p:spPr>
                  <a:xfrm>
                    <a:off x="5786565" y="4283241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OCS</a:t>
                    </a:r>
                  </a:p>
                </p:txBody>
              </p:sp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B1DEC269-E287-3AA7-76C5-D71A7B38C30D}"/>
                      </a:ext>
                    </a:extLst>
                  </p:cNvPr>
                  <p:cNvSpPr/>
                  <p:nvPr/>
                </p:nvSpPr>
                <p:spPr>
                  <a:xfrm>
                    <a:off x="6851967" y="4286171"/>
                    <a:ext cx="844289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OCS</a:t>
                    </a:r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80D048B7-0816-E3AF-CA89-EAB18C56B9A3}"/>
                      </a:ext>
                    </a:extLst>
                  </p:cNvPr>
                  <p:cNvSpPr/>
                  <p:nvPr/>
                </p:nvSpPr>
                <p:spPr>
                  <a:xfrm>
                    <a:off x="7917444" y="4282159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OCS</a:t>
                    </a:r>
                  </a:p>
                </p:txBody>
              </p:sp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61875B74-44C4-A848-2A1B-7241ECE2E196}"/>
                      </a:ext>
                    </a:extLst>
                  </p:cNvPr>
                  <p:cNvSpPr/>
                  <p:nvPr/>
                </p:nvSpPr>
                <p:spPr>
                  <a:xfrm>
                    <a:off x="8982846" y="4286438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OCS</a:t>
                    </a:r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7E717DB7-A809-5319-C655-A6FFEF339194}"/>
                      </a:ext>
                    </a:extLst>
                  </p:cNvPr>
                  <p:cNvSpPr/>
                  <p:nvPr/>
                </p:nvSpPr>
                <p:spPr>
                  <a:xfrm>
                    <a:off x="10048247" y="4280627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OCS</a:t>
                    </a:r>
                  </a:p>
                </p:txBody>
              </p:sp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999D33F2-F952-0C27-EFBD-A3631A13906A}"/>
                      </a:ext>
                    </a:extLst>
                  </p:cNvPr>
                  <p:cNvSpPr/>
                  <p:nvPr/>
                </p:nvSpPr>
                <p:spPr>
                  <a:xfrm>
                    <a:off x="11113648" y="4284906"/>
                    <a:ext cx="844212" cy="228600"/>
                  </a:xfrm>
                  <a:prstGeom prst="rect">
                    <a:avLst/>
                  </a:prstGeom>
                  <a:solidFill>
                    <a:schemeClr val="lt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OCS</a:t>
                    </a:r>
                  </a:p>
                </p:txBody>
              </p:sp>
            </p:grpSp>
          </p:grp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5944FE6E-2C38-BCB4-E4DD-9B983708D8FE}"/>
                  </a:ext>
                </a:extLst>
              </p:cNvPr>
              <p:cNvCxnSpPr>
                <a:cxnSpLocks/>
                <a:stCxn id="304" idx="2"/>
                <a:endCxn id="229" idx="3"/>
              </p:cNvCxnSpPr>
              <p:nvPr/>
            </p:nvCxnSpPr>
            <p:spPr>
              <a:xfrm flipH="1">
                <a:off x="4030429" y="2244747"/>
                <a:ext cx="397939" cy="413223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03E66C5B-F6F4-1189-7565-5D0824867528}"/>
                  </a:ext>
                </a:extLst>
              </p:cNvPr>
              <p:cNvCxnSpPr>
                <a:cxnSpLocks/>
                <a:stCxn id="304" idx="2"/>
                <a:endCxn id="248" idx="3"/>
              </p:cNvCxnSpPr>
              <p:nvPr/>
            </p:nvCxnSpPr>
            <p:spPr>
              <a:xfrm>
                <a:off x="4428368" y="2244747"/>
                <a:ext cx="2099384" cy="383742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D38F6223-BC2D-0425-E05B-92A231C723B1}"/>
                  </a:ext>
                </a:extLst>
              </p:cNvPr>
              <p:cNvCxnSpPr>
                <a:cxnSpLocks/>
                <a:stCxn id="305" idx="2"/>
                <a:endCxn id="231" idx="3"/>
              </p:cNvCxnSpPr>
              <p:nvPr/>
            </p:nvCxnSpPr>
            <p:spPr>
              <a:xfrm flipH="1">
                <a:off x="4298807" y="2240876"/>
                <a:ext cx="887127" cy="417094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B6EB33F7-6715-D0D4-3103-87B8BF1A999F}"/>
                  </a:ext>
                </a:extLst>
              </p:cNvPr>
              <p:cNvCxnSpPr>
                <a:cxnSpLocks/>
                <a:stCxn id="306" idx="2"/>
                <a:endCxn id="232" idx="3"/>
              </p:cNvCxnSpPr>
              <p:nvPr/>
            </p:nvCxnSpPr>
            <p:spPr>
              <a:xfrm flipH="1">
                <a:off x="4567184" y="2245005"/>
                <a:ext cx="1376288" cy="412965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429128FC-2C07-4E8E-45C1-A6979926B18A}"/>
                  </a:ext>
                </a:extLst>
              </p:cNvPr>
              <p:cNvCxnSpPr>
                <a:cxnSpLocks/>
                <a:stCxn id="307" idx="2"/>
                <a:endCxn id="233" idx="3"/>
              </p:cNvCxnSpPr>
              <p:nvPr/>
            </p:nvCxnSpPr>
            <p:spPr>
              <a:xfrm flipH="1">
                <a:off x="4835562" y="2247832"/>
                <a:ext cx="1865475" cy="410138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FA9C8BF3-60F7-D595-EB4B-F284C3708B1D}"/>
                  </a:ext>
                </a:extLst>
              </p:cNvPr>
              <p:cNvCxnSpPr>
                <a:cxnSpLocks/>
                <a:stCxn id="308" idx="2"/>
                <a:endCxn id="239" idx="3"/>
              </p:cNvCxnSpPr>
              <p:nvPr/>
            </p:nvCxnSpPr>
            <p:spPr>
              <a:xfrm flipH="1">
                <a:off x="5103940" y="2243961"/>
                <a:ext cx="2354662" cy="414009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A347E8F0-BC11-B738-7ED2-A2A04C42A135}"/>
                  </a:ext>
                </a:extLst>
              </p:cNvPr>
              <p:cNvCxnSpPr>
                <a:cxnSpLocks/>
                <a:stCxn id="309" idx="2"/>
                <a:endCxn id="240" idx="3"/>
              </p:cNvCxnSpPr>
              <p:nvPr/>
            </p:nvCxnSpPr>
            <p:spPr>
              <a:xfrm flipH="1">
                <a:off x="5372318" y="2248090"/>
                <a:ext cx="2843823" cy="409880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B775A83F-1E74-12EE-1447-26947907682D}"/>
                  </a:ext>
                </a:extLst>
              </p:cNvPr>
              <p:cNvCxnSpPr>
                <a:cxnSpLocks/>
                <a:stCxn id="310" idx="2"/>
                <a:endCxn id="241" idx="3"/>
              </p:cNvCxnSpPr>
              <p:nvPr/>
            </p:nvCxnSpPr>
            <p:spPr>
              <a:xfrm flipH="1">
                <a:off x="5640696" y="2242483"/>
                <a:ext cx="3332982" cy="415487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17CB1082-CB6D-B2C3-F36C-6585F6559518}"/>
                  </a:ext>
                </a:extLst>
              </p:cNvPr>
              <p:cNvCxnSpPr>
                <a:cxnSpLocks/>
                <a:stCxn id="311" idx="2"/>
                <a:endCxn id="242" idx="3"/>
              </p:cNvCxnSpPr>
              <p:nvPr/>
            </p:nvCxnSpPr>
            <p:spPr>
              <a:xfrm flipH="1">
                <a:off x="5909073" y="2246611"/>
                <a:ext cx="3822143" cy="411359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17EEF49F-8DD7-EF41-EAA8-DDBF304CADAE}"/>
                  </a:ext>
                </a:extLst>
              </p:cNvPr>
              <p:cNvCxnSpPr>
                <a:cxnSpLocks/>
                <a:stCxn id="311" idx="2"/>
                <a:endCxn id="260" idx="3"/>
              </p:cNvCxnSpPr>
              <p:nvPr/>
            </p:nvCxnSpPr>
            <p:spPr>
              <a:xfrm flipH="1">
                <a:off x="8347775" y="2246611"/>
                <a:ext cx="1383441" cy="381878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F77241C3-FCAD-EE36-F317-9A0335C3ACA4}"/>
                  </a:ext>
                </a:extLst>
              </p:cNvPr>
              <p:cNvCxnSpPr>
                <a:cxnSpLocks/>
                <a:stCxn id="310" idx="2"/>
                <a:endCxn id="259" idx="3"/>
              </p:cNvCxnSpPr>
              <p:nvPr/>
            </p:nvCxnSpPr>
            <p:spPr>
              <a:xfrm flipH="1">
                <a:off x="8087771" y="2242483"/>
                <a:ext cx="885907" cy="386006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4D1C66CE-7487-F69F-F3C2-4AA70F1EDD91}"/>
                  </a:ext>
                </a:extLst>
              </p:cNvPr>
              <p:cNvCxnSpPr>
                <a:cxnSpLocks/>
                <a:stCxn id="309" idx="2"/>
                <a:endCxn id="258" idx="3"/>
              </p:cNvCxnSpPr>
              <p:nvPr/>
            </p:nvCxnSpPr>
            <p:spPr>
              <a:xfrm flipH="1">
                <a:off x="7827769" y="2248090"/>
                <a:ext cx="388372" cy="380399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DC61983F-0F0B-E7D2-6338-68590C5DA4F6}"/>
                  </a:ext>
                </a:extLst>
              </p:cNvPr>
              <p:cNvCxnSpPr>
                <a:cxnSpLocks/>
                <a:stCxn id="308" idx="2"/>
                <a:endCxn id="257" idx="3"/>
              </p:cNvCxnSpPr>
              <p:nvPr/>
            </p:nvCxnSpPr>
            <p:spPr>
              <a:xfrm>
                <a:off x="7458602" y="2243961"/>
                <a:ext cx="109163" cy="384528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1AC1CF55-036C-3EE7-53C5-2E350D6E2FBD}"/>
                  </a:ext>
                </a:extLst>
              </p:cNvPr>
              <p:cNvCxnSpPr>
                <a:cxnSpLocks/>
                <a:stCxn id="307" idx="2"/>
                <a:endCxn id="251" idx="3"/>
              </p:cNvCxnSpPr>
              <p:nvPr/>
            </p:nvCxnSpPr>
            <p:spPr>
              <a:xfrm>
                <a:off x="6701037" y="2247832"/>
                <a:ext cx="606725" cy="380657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B575CBAF-1F5A-64EE-0D3F-EFEEA1FD6461}"/>
                  </a:ext>
                </a:extLst>
              </p:cNvPr>
              <p:cNvCxnSpPr>
                <a:cxnSpLocks/>
                <a:stCxn id="306" idx="2"/>
                <a:endCxn id="250" idx="3"/>
              </p:cNvCxnSpPr>
              <p:nvPr/>
            </p:nvCxnSpPr>
            <p:spPr>
              <a:xfrm>
                <a:off x="5943472" y="2245005"/>
                <a:ext cx="1104287" cy="383484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545CAA73-7864-E413-921F-AEF6F035BBE5}"/>
                  </a:ext>
                </a:extLst>
              </p:cNvPr>
              <p:cNvCxnSpPr>
                <a:cxnSpLocks/>
                <a:stCxn id="305" idx="2"/>
                <a:endCxn id="249" idx="3"/>
              </p:cNvCxnSpPr>
              <p:nvPr/>
            </p:nvCxnSpPr>
            <p:spPr>
              <a:xfrm>
                <a:off x="5185934" y="2240876"/>
                <a:ext cx="1601822" cy="387613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221234E7-2AC5-47A7-5BD7-80BA70804A1E}"/>
                  </a:ext>
                </a:extLst>
              </p:cNvPr>
              <p:cNvCxnSpPr>
                <a:cxnSpLocks/>
                <a:stCxn id="304" idx="2"/>
                <a:endCxn id="228" idx="0"/>
              </p:cNvCxnSpPr>
              <p:nvPr/>
            </p:nvCxnSpPr>
            <p:spPr>
              <a:xfrm>
                <a:off x="4428368" y="2244747"/>
                <a:ext cx="4983070" cy="469858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78A91C86-A563-B68F-1483-7B7F506649BA}"/>
                  </a:ext>
                </a:extLst>
              </p:cNvPr>
              <p:cNvCxnSpPr>
                <a:cxnSpLocks/>
                <a:stCxn id="305" idx="2"/>
                <a:endCxn id="228" idx="0"/>
              </p:cNvCxnSpPr>
              <p:nvPr/>
            </p:nvCxnSpPr>
            <p:spPr>
              <a:xfrm>
                <a:off x="5185934" y="2240876"/>
                <a:ext cx="4225504" cy="473729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D20088F5-B32C-53A6-C40A-FF1ED066F5C2}"/>
                  </a:ext>
                </a:extLst>
              </p:cNvPr>
              <p:cNvCxnSpPr>
                <a:cxnSpLocks/>
                <a:stCxn id="306" idx="2"/>
                <a:endCxn id="228" idx="0"/>
              </p:cNvCxnSpPr>
              <p:nvPr/>
            </p:nvCxnSpPr>
            <p:spPr>
              <a:xfrm>
                <a:off x="5943472" y="2245005"/>
                <a:ext cx="3467966" cy="469600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0E88A881-02AE-9BF4-9354-7F88D01ECDE6}"/>
                  </a:ext>
                </a:extLst>
              </p:cNvPr>
              <p:cNvCxnSpPr>
                <a:cxnSpLocks/>
                <a:stCxn id="307" idx="2"/>
                <a:endCxn id="228" idx="0"/>
              </p:cNvCxnSpPr>
              <p:nvPr/>
            </p:nvCxnSpPr>
            <p:spPr>
              <a:xfrm>
                <a:off x="6701037" y="2247832"/>
                <a:ext cx="2710401" cy="466773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8F1AA3D6-679D-E87C-636F-CF88EEE06DB0}"/>
                  </a:ext>
                </a:extLst>
              </p:cNvPr>
              <p:cNvCxnSpPr>
                <a:cxnSpLocks/>
                <a:stCxn id="308" idx="2"/>
                <a:endCxn id="228" idx="0"/>
              </p:cNvCxnSpPr>
              <p:nvPr/>
            </p:nvCxnSpPr>
            <p:spPr>
              <a:xfrm>
                <a:off x="7458602" y="2243961"/>
                <a:ext cx="1952836" cy="470644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56B26490-C73E-0A52-BF5B-D15D57A1993B}"/>
                  </a:ext>
                </a:extLst>
              </p:cNvPr>
              <p:cNvCxnSpPr>
                <a:cxnSpLocks/>
                <a:stCxn id="309" idx="2"/>
                <a:endCxn id="228" idx="0"/>
              </p:cNvCxnSpPr>
              <p:nvPr/>
            </p:nvCxnSpPr>
            <p:spPr>
              <a:xfrm>
                <a:off x="8216141" y="2248090"/>
                <a:ext cx="1195297" cy="466515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31845323-CD98-4355-5B7A-717C06BC1896}"/>
                  </a:ext>
                </a:extLst>
              </p:cNvPr>
              <p:cNvCxnSpPr>
                <a:cxnSpLocks/>
                <a:stCxn id="310" idx="2"/>
                <a:endCxn id="228" idx="0"/>
              </p:cNvCxnSpPr>
              <p:nvPr/>
            </p:nvCxnSpPr>
            <p:spPr>
              <a:xfrm>
                <a:off x="8973678" y="2242483"/>
                <a:ext cx="437760" cy="472122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9833088C-D433-ACA9-74CE-6EE08191B5B8}"/>
                  </a:ext>
                </a:extLst>
              </p:cNvPr>
              <p:cNvCxnSpPr>
                <a:cxnSpLocks/>
                <a:stCxn id="311" idx="2"/>
                <a:endCxn id="228" idx="0"/>
              </p:cNvCxnSpPr>
              <p:nvPr/>
            </p:nvCxnSpPr>
            <p:spPr>
              <a:xfrm flipH="1">
                <a:off x="9411438" y="2246611"/>
                <a:ext cx="319778" cy="467994"/>
              </a:xfrm>
              <a:prstGeom prst="line">
                <a:avLst/>
              </a:prstGeom>
              <a:ln w="15875">
                <a:gradFill>
                  <a:gsLst>
                    <a:gs pos="0">
                      <a:srgbClr val="FF0000"/>
                    </a:gs>
                    <a:gs pos="16000">
                      <a:srgbClr val="FFC000"/>
                    </a:gs>
                    <a:gs pos="33000">
                      <a:srgbClr val="FFEA15"/>
                    </a:gs>
                    <a:gs pos="52000">
                      <a:srgbClr val="00B050"/>
                    </a:gs>
                    <a:gs pos="100000">
                      <a:srgbClr val="7030A0"/>
                    </a:gs>
                    <a:gs pos="68000">
                      <a:srgbClr val="00B0F0"/>
                    </a:gs>
                    <a:gs pos="83000">
                      <a:srgbClr val="0070C0"/>
                    </a:gs>
                  </a:gsLst>
                  <a:lin ang="5400000" scaled="1"/>
                </a:gra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E2A332BA-662F-5CAB-61FE-7B28203277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0956" y="2921150"/>
                <a:ext cx="142338" cy="0"/>
              </a:xfrm>
              <a:prstGeom prst="line">
                <a:avLst/>
              </a:prstGeom>
              <a:ln w="22225">
                <a:solidFill>
                  <a:srgbClr val="FF0000"/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2" name="Rounded Rectangle 291">
                <a:extLst>
                  <a:ext uri="{FF2B5EF4-FFF2-40B4-BE49-F238E27FC236}">
                    <a16:creationId xmlns:a16="http://schemas.microsoft.com/office/drawing/2014/main" id="{74AE1828-37D3-BC13-181C-A3C3AD236325}"/>
                  </a:ext>
                </a:extLst>
              </p:cNvPr>
              <p:cNvSpPr/>
              <p:nvPr/>
            </p:nvSpPr>
            <p:spPr>
              <a:xfrm rot="16200000">
                <a:off x="8522723" y="3406507"/>
                <a:ext cx="529392" cy="192132"/>
              </a:xfrm>
              <a:prstGeom prst="roundRect">
                <a:avLst/>
              </a:prstGeom>
              <a:solidFill>
                <a:srgbClr val="0274B7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MU</a:t>
                </a:r>
              </a:p>
            </p:txBody>
          </p:sp>
          <p:sp>
            <p:nvSpPr>
              <p:cNvPr id="293" name="Rounded Rectangle 292">
                <a:extLst>
                  <a:ext uri="{FF2B5EF4-FFF2-40B4-BE49-F238E27FC236}">
                    <a16:creationId xmlns:a16="http://schemas.microsoft.com/office/drawing/2014/main" id="{2CD603DD-4929-16F7-C490-1890955F5E3F}"/>
                  </a:ext>
                </a:extLst>
              </p:cNvPr>
              <p:cNvSpPr/>
              <p:nvPr/>
            </p:nvSpPr>
            <p:spPr>
              <a:xfrm rot="16200000">
                <a:off x="8794879" y="3406507"/>
                <a:ext cx="529392" cy="192132"/>
              </a:xfrm>
              <a:prstGeom prst="roundRect">
                <a:avLst/>
              </a:prstGeom>
              <a:solidFill>
                <a:srgbClr val="0274B7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MU</a:t>
                </a:r>
              </a:p>
            </p:txBody>
          </p:sp>
          <p:sp>
            <p:nvSpPr>
              <p:cNvPr id="294" name="Rounded Rectangle 293">
                <a:extLst>
                  <a:ext uri="{FF2B5EF4-FFF2-40B4-BE49-F238E27FC236}">
                    <a16:creationId xmlns:a16="http://schemas.microsoft.com/office/drawing/2014/main" id="{4EA04C4C-95A4-C8A0-BF7B-442B6473ED48}"/>
                  </a:ext>
                </a:extLst>
              </p:cNvPr>
              <p:cNvSpPr/>
              <p:nvPr/>
            </p:nvSpPr>
            <p:spPr>
              <a:xfrm>
                <a:off x="8691356" y="2998796"/>
                <a:ext cx="1440349" cy="222733"/>
              </a:xfrm>
              <a:prstGeom prst="roundRect">
                <a:avLst/>
              </a:prstGeom>
              <a:solidFill>
                <a:srgbClr val="0274B7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Memory Interface</a:t>
                </a:r>
              </a:p>
            </p:txBody>
          </p: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EA6D4114-6398-284B-2C8C-9EF375D10FBD}"/>
                  </a:ext>
                </a:extLst>
              </p:cNvPr>
              <p:cNvGrpSpPr/>
              <p:nvPr/>
            </p:nvGrpSpPr>
            <p:grpSpPr>
              <a:xfrm>
                <a:off x="7139671" y="3531609"/>
                <a:ext cx="737483" cy="272637"/>
                <a:chOff x="3778738" y="5511415"/>
                <a:chExt cx="639852" cy="236544"/>
              </a:xfrm>
            </p:grpSpPr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0AF771FF-8434-5344-A372-7B0E603119C1}"/>
                    </a:ext>
                  </a:extLst>
                </p:cNvPr>
                <p:cNvSpPr/>
                <p:nvPr/>
              </p:nvSpPr>
              <p:spPr>
                <a:xfrm>
                  <a:off x="3836518" y="5558903"/>
                  <a:ext cx="582072" cy="189056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96BF8D52-AEE3-C6C9-C05F-E9443771C0C9}"/>
                    </a:ext>
                  </a:extLst>
                </p:cNvPr>
                <p:cNvSpPr/>
                <p:nvPr/>
              </p:nvSpPr>
              <p:spPr>
                <a:xfrm>
                  <a:off x="3805786" y="5535524"/>
                  <a:ext cx="582072" cy="189056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4C9E9CEE-B173-683B-E8D4-1CA6259A768B}"/>
                    </a:ext>
                  </a:extLst>
                </p:cNvPr>
                <p:cNvSpPr/>
                <p:nvPr/>
              </p:nvSpPr>
              <p:spPr>
                <a:xfrm>
                  <a:off x="3778738" y="5511415"/>
                  <a:ext cx="582072" cy="189056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OCS</a:t>
                  </a:r>
                </a:p>
              </p:txBody>
            </p:sp>
          </p:grp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1F0C1EDE-5537-D2C2-76BA-4CBA5CF0BAA3}"/>
                  </a:ext>
                </a:extLst>
              </p:cNvPr>
              <p:cNvSpPr txBox="1"/>
              <p:nvPr/>
            </p:nvSpPr>
            <p:spPr>
              <a:xfrm>
                <a:off x="5558679" y="3290501"/>
                <a:ext cx="1340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</a:rPr>
                  <a:t>Compute Trays</a:t>
                </a: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9DB83144-191C-CCE0-1AAE-C284B73882A1}"/>
                  </a:ext>
                </a:extLst>
              </p:cNvPr>
              <p:cNvSpPr/>
              <p:nvPr/>
            </p:nvSpPr>
            <p:spPr>
              <a:xfrm>
                <a:off x="6096000" y="1720185"/>
                <a:ext cx="2144291" cy="214352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SiPAM Network Topology</a:t>
                </a:r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BE1A2D81-0DBE-5A30-DF4C-F34B008A1EE5}"/>
                </a:ext>
              </a:extLst>
            </p:cNvPr>
            <p:cNvGrpSpPr/>
            <p:nvPr/>
          </p:nvGrpSpPr>
          <p:grpSpPr>
            <a:xfrm>
              <a:off x="7733623" y="1720853"/>
              <a:ext cx="2743275" cy="2186226"/>
              <a:chOff x="5483304" y="3156143"/>
              <a:chExt cx="2497940" cy="2166410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453CC156-CE28-CBFA-B79A-41289290BABE}"/>
                  </a:ext>
                </a:extLst>
              </p:cNvPr>
              <p:cNvSpPr txBox="1"/>
              <p:nvPr/>
            </p:nvSpPr>
            <p:spPr>
              <a:xfrm>
                <a:off x="5483304" y="3174635"/>
                <a:ext cx="481584" cy="274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d)</a:t>
                </a:r>
                <a:endParaRPr lang="en-US" sz="12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305B0347-2170-20B3-97CD-BCAE12797D51}"/>
                  </a:ext>
                </a:extLst>
              </p:cNvPr>
              <p:cNvGrpSpPr/>
              <p:nvPr/>
            </p:nvGrpSpPr>
            <p:grpSpPr>
              <a:xfrm>
                <a:off x="5706641" y="3248853"/>
                <a:ext cx="2158889" cy="2038152"/>
                <a:chOff x="7553023" y="3418957"/>
                <a:chExt cx="2158889" cy="2038152"/>
              </a:xfrm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773D4DD2-55E8-0605-2531-72FA8655B718}"/>
                    </a:ext>
                  </a:extLst>
                </p:cNvPr>
                <p:cNvGrpSpPr/>
                <p:nvPr/>
              </p:nvGrpSpPr>
              <p:grpSpPr>
                <a:xfrm>
                  <a:off x="7956273" y="3418957"/>
                  <a:ext cx="1434183" cy="1919939"/>
                  <a:chOff x="7773529" y="3470765"/>
                  <a:chExt cx="1434183" cy="1919939"/>
                </a:xfrm>
              </p:grpSpPr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45FF9D53-1253-F8CE-3F0C-F5F9EB630B04}"/>
                      </a:ext>
                    </a:extLst>
                  </p:cNvPr>
                  <p:cNvSpPr/>
                  <p:nvPr/>
                </p:nvSpPr>
                <p:spPr>
                  <a:xfrm>
                    <a:off x="7773529" y="3470765"/>
                    <a:ext cx="1434183" cy="1919939"/>
                  </a:xfrm>
                  <a:prstGeom prst="rect">
                    <a:avLst/>
                  </a:prstGeom>
                  <a:solidFill>
                    <a:srgbClr val="F4F4F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AC094071-4A24-5202-A804-9E1F5F3481B2}"/>
                      </a:ext>
                    </a:extLst>
                  </p:cNvPr>
                  <p:cNvSpPr/>
                  <p:nvPr/>
                </p:nvSpPr>
                <p:spPr>
                  <a:xfrm>
                    <a:off x="7836867" y="3526611"/>
                    <a:ext cx="1256981" cy="454412"/>
                  </a:xfrm>
                  <a:prstGeom prst="rect">
                    <a:avLst/>
                  </a:prstGeom>
                  <a:solidFill>
                    <a:srgbClr val="F5E7C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56593361-FEA7-C467-B4CC-3351B8BD15A2}"/>
                      </a:ext>
                    </a:extLst>
                  </p:cNvPr>
                  <p:cNvSpPr/>
                  <p:nvPr/>
                </p:nvSpPr>
                <p:spPr>
                  <a:xfrm>
                    <a:off x="7836867" y="4435757"/>
                    <a:ext cx="1259156" cy="917682"/>
                  </a:xfrm>
                  <a:prstGeom prst="rect">
                    <a:avLst/>
                  </a:prstGeom>
                  <a:solidFill>
                    <a:srgbClr val="D0E3B0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07E3EB1E-DE7B-3749-6190-5218639D8870}"/>
                      </a:ext>
                    </a:extLst>
                  </p:cNvPr>
                  <p:cNvSpPr/>
                  <p:nvPr/>
                </p:nvSpPr>
                <p:spPr>
                  <a:xfrm>
                    <a:off x="7836867" y="3981345"/>
                    <a:ext cx="1256981" cy="454412"/>
                  </a:xfrm>
                  <a:prstGeom prst="rect">
                    <a:avLst/>
                  </a:prstGeom>
                  <a:solidFill>
                    <a:srgbClr val="AFCFE3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9D3B939A-5D51-BBD7-5EAE-A8E7FEC698D7}"/>
                      </a:ext>
                    </a:extLst>
                  </p:cNvPr>
                  <p:cNvSpPr/>
                  <p:nvPr/>
                </p:nvSpPr>
                <p:spPr>
                  <a:xfrm>
                    <a:off x="7871396" y="4689111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1B7572BC-EE87-A344-E5E2-E1FAE01A3BE0}"/>
                      </a:ext>
                    </a:extLst>
                  </p:cNvPr>
                  <p:cNvSpPr/>
                  <p:nvPr/>
                </p:nvSpPr>
                <p:spPr>
                  <a:xfrm>
                    <a:off x="7871396" y="4916317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94DE5C22-7418-9797-DCEB-75E4004E887D}"/>
                      </a:ext>
                    </a:extLst>
                  </p:cNvPr>
                  <p:cNvSpPr/>
                  <p:nvPr/>
                </p:nvSpPr>
                <p:spPr>
                  <a:xfrm>
                    <a:off x="7871396" y="5143523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B9BB7639-07F1-FDB3-871F-780F7114A894}"/>
                      </a:ext>
                    </a:extLst>
                  </p:cNvPr>
                  <p:cNvSpPr/>
                  <p:nvPr/>
                </p:nvSpPr>
                <p:spPr>
                  <a:xfrm>
                    <a:off x="7871396" y="4007493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6" name="Rectangle 215">
                    <a:extLst>
                      <a:ext uri="{FF2B5EF4-FFF2-40B4-BE49-F238E27FC236}">
                        <a16:creationId xmlns:a16="http://schemas.microsoft.com/office/drawing/2014/main" id="{ED180689-027C-5033-9FE2-C7645AF97EDE}"/>
                      </a:ext>
                    </a:extLst>
                  </p:cNvPr>
                  <p:cNvSpPr/>
                  <p:nvPr/>
                </p:nvSpPr>
                <p:spPr>
                  <a:xfrm>
                    <a:off x="7871396" y="4234699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1B9768AF-AAED-B5DA-F902-D1C0373AC21F}"/>
                      </a:ext>
                    </a:extLst>
                  </p:cNvPr>
                  <p:cNvSpPr/>
                  <p:nvPr/>
                </p:nvSpPr>
                <p:spPr>
                  <a:xfrm>
                    <a:off x="7871396" y="4461905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CA0AF577-3611-7908-E5AA-EA5CFA8DD126}"/>
                      </a:ext>
                    </a:extLst>
                  </p:cNvPr>
                  <p:cNvSpPr/>
                  <p:nvPr/>
                </p:nvSpPr>
                <p:spPr>
                  <a:xfrm>
                    <a:off x="7871396" y="3573677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CA6ED243-7405-DBE3-F85D-DCEE527C4762}"/>
                      </a:ext>
                    </a:extLst>
                  </p:cNvPr>
                  <p:cNvSpPr/>
                  <p:nvPr/>
                </p:nvSpPr>
                <p:spPr>
                  <a:xfrm>
                    <a:off x="7871396" y="3780287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20" name="Elbow Connector 219">
                    <a:extLst>
                      <a:ext uri="{FF2B5EF4-FFF2-40B4-BE49-F238E27FC236}">
                        <a16:creationId xmlns:a16="http://schemas.microsoft.com/office/drawing/2014/main" id="{591AADC5-E194-4ECD-B1BC-597514126668}"/>
                      </a:ext>
                    </a:extLst>
                  </p:cNvPr>
                  <p:cNvCxnSpPr>
                    <a:cxnSpLocks/>
                    <a:stCxn id="210" idx="3"/>
                    <a:endCxn id="209" idx="3"/>
                  </p:cNvCxnSpPr>
                  <p:nvPr/>
                </p:nvCxnSpPr>
                <p:spPr>
                  <a:xfrm flipH="1" flipV="1">
                    <a:off x="9093848" y="3753817"/>
                    <a:ext cx="2175" cy="1140781"/>
                  </a:xfrm>
                  <a:prstGeom prst="bentConnector3">
                    <a:avLst>
                      <a:gd name="adj1" fmla="val -10510345"/>
                    </a:avLst>
                  </a:prstGeom>
                  <a:ln w="38100">
                    <a:gradFill>
                      <a:gsLst>
                        <a:gs pos="36000">
                          <a:srgbClr val="FFEA15"/>
                        </a:gs>
                        <a:gs pos="18000">
                          <a:srgbClr val="FFC000"/>
                        </a:gs>
                        <a:gs pos="0">
                          <a:srgbClr val="FF0000"/>
                        </a:gs>
                        <a:gs pos="53000">
                          <a:srgbClr val="92D050"/>
                        </a:gs>
                        <a:gs pos="70000">
                          <a:srgbClr val="00B0F0"/>
                        </a:gs>
                        <a:gs pos="100000">
                          <a:srgbClr val="7030A0"/>
                        </a:gs>
                        <a:gs pos="84000">
                          <a:srgbClr val="0070C0"/>
                        </a:gs>
                      </a:gsLst>
                      <a:lin ang="5400000" scaled="1"/>
                    </a:gra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Elbow Connector 220">
                    <a:extLst>
                      <a:ext uri="{FF2B5EF4-FFF2-40B4-BE49-F238E27FC236}">
                        <a16:creationId xmlns:a16="http://schemas.microsoft.com/office/drawing/2014/main" id="{817AD1AB-4A5A-BCEB-9E25-FECBFFAAD8F2}"/>
                      </a:ext>
                    </a:extLst>
                  </p:cNvPr>
                  <p:cNvCxnSpPr>
                    <a:cxnSpLocks/>
                    <a:stCxn id="211" idx="3"/>
                    <a:endCxn id="209" idx="3"/>
                  </p:cNvCxnSpPr>
                  <p:nvPr/>
                </p:nvCxnSpPr>
                <p:spPr>
                  <a:xfrm flipV="1">
                    <a:off x="9093848" y="3753817"/>
                    <a:ext cx="12700" cy="454734"/>
                  </a:xfrm>
                  <a:prstGeom prst="bentConnector3">
                    <a:avLst>
                      <a:gd name="adj1" fmla="val 1825000"/>
                    </a:avLst>
                  </a:prstGeom>
                  <a:ln w="38100">
                    <a:gradFill>
                      <a:gsLst>
                        <a:gs pos="36000">
                          <a:srgbClr val="FFEA15"/>
                        </a:gs>
                        <a:gs pos="18000">
                          <a:srgbClr val="FFC000"/>
                        </a:gs>
                        <a:gs pos="0">
                          <a:srgbClr val="FF0000"/>
                        </a:gs>
                        <a:gs pos="53000">
                          <a:srgbClr val="92D050"/>
                        </a:gs>
                        <a:gs pos="70000">
                          <a:srgbClr val="00B0F0"/>
                        </a:gs>
                        <a:gs pos="100000">
                          <a:srgbClr val="7030A0"/>
                        </a:gs>
                        <a:gs pos="84000">
                          <a:srgbClr val="0070C0"/>
                        </a:gs>
                      </a:gsLst>
                      <a:lin ang="5400000" scaled="1"/>
                    </a:gra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5D87D3F1-083C-D209-82E0-21837D88A788}"/>
                    </a:ext>
                  </a:extLst>
                </p:cNvPr>
                <p:cNvGrpSpPr/>
                <p:nvPr/>
              </p:nvGrpSpPr>
              <p:grpSpPr>
                <a:xfrm>
                  <a:off x="7866608" y="3482216"/>
                  <a:ext cx="1434183" cy="1919939"/>
                  <a:chOff x="7773529" y="3470765"/>
                  <a:chExt cx="1434183" cy="1919939"/>
                </a:xfrm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3F77BAB0-7D19-EF7D-D349-15E76BC4599B}"/>
                      </a:ext>
                    </a:extLst>
                  </p:cNvPr>
                  <p:cNvSpPr/>
                  <p:nvPr/>
                </p:nvSpPr>
                <p:spPr>
                  <a:xfrm>
                    <a:off x="7773529" y="3470765"/>
                    <a:ext cx="1434183" cy="1919939"/>
                  </a:xfrm>
                  <a:prstGeom prst="rect">
                    <a:avLst/>
                  </a:prstGeom>
                  <a:solidFill>
                    <a:srgbClr val="F4F4F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31A75EA5-5053-39CC-E390-30307EC65963}"/>
                      </a:ext>
                    </a:extLst>
                  </p:cNvPr>
                  <p:cNvSpPr/>
                  <p:nvPr/>
                </p:nvSpPr>
                <p:spPr>
                  <a:xfrm>
                    <a:off x="7836867" y="3526611"/>
                    <a:ext cx="1256981" cy="454412"/>
                  </a:xfrm>
                  <a:prstGeom prst="rect">
                    <a:avLst/>
                  </a:prstGeom>
                  <a:solidFill>
                    <a:srgbClr val="F5E7C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DE2AF575-1538-015F-ADB1-9F1B800DDF29}"/>
                      </a:ext>
                    </a:extLst>
                  </p:cNvPr>
                  <p:cNvSpPr/>
                  <p:nvPr/>
                </p:nvSpPr>
                <p:spPr>
                  <a:xfrm>
                    <a:off x="7836867" y="4435757"/>
                    <a:ext cx="1259156" cy="917682"/>
                  </a:xfrm>
                  <a:prstGeom prst="rect">
                    <a:avLst/>
                  </a:prstGeom>
                  <a:solidFill>
                    <a:srgbClr val="D0E3B0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7F9299C1-E74A-D052-5A15-1A87D032D66B}"/>
                      </a:ext>
                    </a:extLst>
                  </p:cNvPr>
                  <p:cNvSpPr/>
                  <p:nvPr/>
                </p:nvSpPr>
                <p:spPr>
                  <a:xfrm>
                    <a:off x="7836867" y="3981345"/>
                    <a:ext cx="1256981" cy="454412"/>
                  </a:xfrm>
                  <a:prstGeom prst="rect">
                    <a:avLst/>
                  </a:prstGeom>
                  <a:solidFill>
                    <a:srgbClr val="AFCFE3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81997127-ED0D-5A5E-2016-CE868C5A5393}"/>
                      </a:ext>
                    </a:extLst>
                  </p:cNvPr>
                  <p:cNvSpPr/>
                  <p:nvPr/>
                </p:nvSpPr>
                <p:spPr>
                  <a:xfrm>
                    <a:off x="7871396" y="4689111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9A7EE812-80C0-C89F-D508-AC1033493ED7}"/>
                      </a:ext>
                    </a:extLst>
                  </p:cNvPr>
                  <p:cNvSpPr/>
                  <p:nvPr/>
                </p:nvSpPr>
                <p:spPr>
                  <a:xfrm>
                    <a:off x="7871396" y="4916317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3F9B7648-4035-A3F2-9593-D7B03EE693D4}"/>
                      </a:ext>
                    </a:extLst>
                  </p:cNvPr>
                  <p:cNvSpPr/>
                  <p:nvPr/>
                </p:nvSpPr>
                <p:spPr>
                  <a:xfrm>
                    <a:off x="7871396" y="5143523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47936355-70E2-DC2D-C7D3-0290B61051AB}"/>
                      </a:ext>
                    </a:extLst>
                  </p:cNvPr>
                  <p:cNvSpPr/>
                  <p:nvPr/>
                </p:nvSpPr>
                <p:spPr>
                  <a:xfrm>
                    <a:off x="7871396" y="4007493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ED1E836F-66F9-C118-27EB-C3FB6B8CE6A1}"/>
                      </a:ext>
                    </a:extLst>
                  </p:cNvPr>
                  <p:cNvSpPr/>
                  <p:nvPr/>
                </p:nvSpPr>
                <p:spPr>
                  <a:xfrm>
                    <a:off x="7871396" y="4234699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DFF5F645-D01A-3F01-F2E7-C11C10A3ABF1}"/>
                      </a:ext>
                    </a:extLst>
                  </p:cNvPr>
                  <p:cNvSpPr/>
                  <p:nvPr/>
                </p:nvSpPr>
                <p:spPr>
                  <a:xfrm>
                    <a:off x="7871396" y="4461905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B0A824FB-3713-3865-83C7-8B019479DE79}"/>
                      </a:ext>
                    </a:extLst>
                  </p:cNvPr>
                  <p:cNvSpPr/>
                  <p:nvPr/>
                </p:nvSpPr>
                <p:spPr>
                  <a:xfrm>
                    <a:off x="7871396" y="3573677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B9E659AD-7F87-6917-D22D-438EF4AA0BB2}"/>
                      </a:ext>
                    </a:extLst>
                  </p:cNvPr>
                  <p:cNvSpPr/>
                  <p:nvPr/>
                </p:nvSpPr>
                <p:spPr>
                  <a:xfrm>
                    <a:off x="7871396" y="3780287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6" name="Elbow Connector 205">
                    <a:extLst>
                      <a:ext uri="{FF2B5EF4-FFF2-40B4-BE49-F238E27FC236}">
                        <a16:creationId xmlns:a16="http://schemas.microsoft.com/office/drawing/2014/main" id="{F4EC26B3-2FB3-95C0-1F05-DA0A2956D168}"/>
                      </a:ext>
                    </a:extLst>
                  </p:cNvPr>
                  <p:cNvCxnSpPr>
                    <a:cxnSpLocks/>
                    <a:stCxn id="196" idx="3"/>
                    <a:endCxn id="195" idx="3"/>
                  </p:cNvCxnSpPr>
                  <p:nvPr/>
                </p:nvCxnSpPr>
                <p:spPr>
                  <a:xfrm flipH="1" flipV="1">
                    <a:off x="9093848" y="3753817"/>
                    <a:ext cx="2175" cy="1140781"/>
                  </a:xfrm>
                  <a:prstGeom prst="bentConnector3">
                    <a:avLst>
                      <a:gd name="adj1" fmla="val -10510345"/>
                    </a:avLst>
                  </a:prstGeom>
                  <a:ln w="38100">
                    <a:gradFill>
                      <a:gsLst>
                        <a:gs pos="36000">
                          <a:srgbClr val="FFEA15"/>
                        </a:gs>
                        <a:gs pos="18000">
                          <a:srgbClr val="FFC000"/>
                        </a:gs>
                        <a:gs pos="0">
                          <a:srgbClr val="FF0000"/>
                        </a:gs>
                        <a:gs pos="53000">
                          <a:srgbClr val="92D050"/>
                        </a:gs>
                        <a:gs pos="70000">
                          <a:srgbClr val="00B0F0"/>
                        </a:gs>
                        <a:gs pos="100000">
                          <a:srgbClr val="7030A0"/>
                        </a:gs>
                        <a:gs pos="84000">
                          <a:srgbClr val="0070C0"/>
                        </a:gs>
                      </a:gsLst>
                      <a:lin ang="5400000" scaled="1"/>
                    </a:gra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Elbow Connector 206">
                    <a:extLst>
                      <a:ext uri="{FF2B5EF4-FFF2-40B4-BE49-F238E27FC236}">
                        <a16:creationId xmlns:a16="http://schemas.microsoft.com/office/drawing/2014/main" id="{9C63539B-831B-8203-4FCD-AC505A9C358E}"/>
                      </a:ext>
                    </a:extLst>
                  </p:cNvPr>
                  <p:cNvCxnSpPr>
                    <a:cxnSpLocks/>
                    <a:stCxn id="197" idx="3"/>
                    <a:endCxn id="195" idx="3"/>
                  </p:cNvCxnSpPr>
                  <p:nvPr/>
                </p:nvCxnSpPr>
                <p:spPr>
                  <a:xfrm flipV="1">
                    <a:off x="9093848" y="3753817"/>
                    <a:ext cx="12700" cy="454734"/>
                  </a:xfrm>
                  <a:prstGeom prst="bentConnector3">
                    <a:avLst>
                      <a:gd name="adj1" fmla="val 1825000"/>
                    </a:avLst>
                  </a:prstGeom>
                  <a:ln w="38100">
                    <a:gradFill>
                      <a:gsLst>
                        <a:gs pos="36000">
                          <a:srgbClr val="FFEA15"/>
                        </a:gs>
                        <a:gs pos="18000">
                          <a:srgbClr val="FFC000"/>
                        </a:gs>
                        <a:gs pos="0">
                          <a:srgbClr val="FF0000"/>
                        </a:gs>
                        <a:gs pos="53000">
                          <a:srgbClr val="92D050"/>
                        </a:gs>
                        <a:gs pos="70000">
                          <a:srgbClr val="00B0F0"/>
                        </a:gs>
                        <a:gs pos="100000">
                          <a:srgbClr val="7030A0"/>
                        </a:gs>
                        <a:gs pos="84000">
                          <a:srgbClr val="0070C0"/>
                        </a:gs>
                      </a:gsLst>
                      <a:lin ang="5400000" scaled="1"/>
                    </a:gra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4F824066-320B-395E-CF7D-C2AE42B0AFD5}"/>
                    </a:ext>
                  </a:extLst>
                </p:cNvPr>
                <p:cNvGrpSpPr/>
                <p:nvPr/>
              </p:nvGrpSpPr>
              <p:grpSpPr>
                <a:xfrm>
                  <a:off x="7553023" y="3537170"/>
                  <a:ext cx="1649901" cy="1919939"/>
                  <a:chOff x="7557811" y="3470765"/>
                  <a:chExt cx="1649901" cy="1919939"/>
                </a:xfrm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3A191925-CDBB-85D4-9ECB-0E5FE33A3638}"/>
                      </a:ext>
                    </a:extLst>
                  </p:cNvPr>
                  <p:cNvSpPr/>
                  <p:nvPr/>
                </p:nvSpPr>
                <p:spPr>
                  <a:xfrm>
                    <a:off x="7773529" y="3470765"/>
                    <a:ext cx="1434183" cy="1919939"/>
                  </a:xfrm>
                  <a:prstGeom prst="rect">
                    <a:avLst/>
                  </a:prstGeom>
                  <a:solidFill>
                    <a:srgbClr val="F4F4F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2C8E559B-EE9B-7CD2-FE06-F9F5073C3604}"/>
                      </a:ext>
                    </a:extLst>
                  </p:cNvPr>
                  <p:cNvSpPr/>
                  <p:nvPr/>
                </p:nvSpPr>
                <p:spPr>
                  <a:xfrm>
                    <a:off x="7836867" y="3526611"/>
                    <a:ext cx="1256981" cy="454412"/>
                  </a:xfrm>
                  <a:prstGeom prst="rect">
                    <a:avLst/>
                  </a:prstGeom>
                  <a:solidFill>
                    <a:srgbClr val="F5E7C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sz="12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969097C5-CF7D-15F2-6CBF-BA8878A8FB66}"/>
                      </a:ext>
                    </a:extLst>
                  </p:cNvPr>
                  <p:cNvSpPr/>
                  <p:nvPr/>
                </p:nvSpPr>
                <p:spPr>
                  <a:xfrm>
                    <a:off x="7836867" y="4435757"/>
                    <a:ext cx="1259156" cy="917682"/>
                  </a:xfrm>
                  <a:prstGeom prst="rect">
                    <a:avLst/>
                  </a:prstGeom>
                  <a:solidFill>
                    <a:srgbClr val="D0E3B0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3A191C8D-D26B-7E9F-5677-4D27B1D5DB6D}"/>
                      </a:ext>
                    </a:extLst>
                  </p:cNvPr>
                  <p:cNvSpPr/>
                  <p:nvPr/>
                </p:nvSpPr>
                <p:spPr>
                  <a:xfrm>
                    <a:off x="7836867" y="3981345"/>
                    <a:ext cx="1256981" cy="454412"/>
                  </a:xfrm>
                  <a:prstGeom prst="rect">
                    <a:avLst/>
                  </a:prstGeom>
                  <a:solidFill>
                    <a:srgbClr val="AFCFE3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31621E5C-0B3C-9162-FB99-7406AE5ADA89}"/>
                      </a:ext>
                    </a:extLst>
                  </p:cNvPr>
                  <p:cNvSpPr/>
                  <p:nvPr/>
                </p:nvSpPr>
                <p:spPr>
                  <a:xfrm>
                    <a:off x="7871396" y="4689111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Compute Tray</a:t>
                    </a:r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5568B404-D373-A541-0EF8-66B84D1836A5}"/>
                      </a:ext>
                    </a:extLst>
                  </p:cNvPr>
                  <p:cNvSpPr/>
                  <p:nvPr/>
                </p:nvSpPr>
                <p:spPr>
                  <a:xfrm>
                    <a:off x="7871396" y="4916317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Compute Tray</a:t>
                    </a:r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9D96363C-275B-1374-A1A6-F8CB4535868E}"/>
                      </a:ext>
                    </a:extLst>
                  </p:cNvPr>
                  <p:cNvSpPr/>
                  <p:nvPr/>
                </p:nvSpPr>
                <p:spPr>
                  <a:xfrm>
                    <a:off x="7871396" y="5143523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Compute Tray</a:t>
                    </a:r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969E763E-9200-667D-3134-1184A854E98D}"/>
                      </a:ext>
                    </a:extLst>
                  </p:cNvPr>
                  <p:cNvSpPr/>
                  <p:nvPr/>
                </p:nvSpPr>
                <p:spPr>
                  <a:xfrm>
                    <a:off x="7871396" y="4007493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Memory Tray</a:t>
                    </a:r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A7D2CDC5-5814-E77F-95C7-91D07DD133AF}"/>
                      </a:ext>
                    </a:extLst>
                  </p:cNvPr>
                  <p:cNvSpPr/>
                  <p:nvPr/>
                </p:nvSpPr>
                <p:spPr>
                  <a:xfrm>
                    <a:off x="7871396" y="4234699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Memory Tray</a:t>
                    </a:r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3185194B-C49E-4FDF-49DC-F5AB7896BE14}"/>
                      </a:ext>
                    </a:extLst>
                  </p:cNvPr>
                  <p:cNvSpPr/>
                  <p:nvPr/>
                </p:nvSpPr>
                <p:spPr>
                  <a:xfrm>
                    <a:off x="7871396" y="4461905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Compute Tray</a:t>
                    </a:r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4A8B7582-63CB-6B79-A359-011F96F4765F}"/>
                      </a:ext>
                    </a:extLst>
                  </p:cNvPr>
                  <p:cNvSpPr/>
                  <p:nvPr/>
                </p:nvSpPr>
                <p:spPr>
                  <a:xfrm>
                    <a:off x="7871396" y="3573677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Optical Switches</a:t>
                    </a:r>
                  </a:p>
                </p:txBody>
              </p:sp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E1BA5695-5E47-B495-0DEB-BDF2E3003E60}"/>
                      </a:ext>
                    </a:extLst>
                  </p:cNvPr>
                  <p:cNvSpPr/>
                  <p:nvPr/>
                </p:nvSpPr>
                <p:spPr>
                  <a:xfrm>
                    <a:off x="7871396" y="3780287"/>
                    <a:ext cx="1178842" cy="164864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Optical Switches</a:t>
                    </a:r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9D528750-CDA4-9F2C-676D-8243BB96285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981953" y="4351112"/>
                    <a:ext cx="1337692" cy="185975"/>
                  </a:xfrm>
                  <a:prstGeom prst="rect">
                    <a:avLst/>
                  </a:prstGeom>
                  <a:noFill/>
                  <a:ln w="1587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SiPAM Rack</a:t>
                    </a:r>
                  </a:p>
                </p:txBody>
              </p:sp>
              <p:cxnSp>
                <p:nvCxnSpPr>
                  <p:cNvPr id="192" name="Elbow Connector 191">
                    <a:extLst>
                      <a:ext uri="{FF2B5EF4-FFF2-40B4-BE49-F238E27FC236}">
                        <a16:creationId xmlns:a16="http://schemas.microsoft.com/office/drawing/2014/main" id="{6DB2A710-EC31-361E-BD88-CEF611C6E21A}"/>
                      </a:ext>
                    </a:extLst>
                  </p:cNvPr>
                  <p:cNvCxnSpPr>
                    <a:cxnSpLocks/>
                    <a:stCxn id="181" idx="3"/>
                    <a:endCxn id="180" idx="3"/>
                  </p:cNvCxnSpPr>
                  <p:nvPr/>
                </p:nvCxnSpPr>
                <p:spPr>
                  <a:xfrm flipH="1" flipV="1">
                    <a:off x="9093848" y="3753817"/>
                    <a:ext cx="2175" cy="1140781"/>
                  </a:xfrm>
                  <a:prstGeom prst="bentConnector3">
                    <a:avLst>
                      <a:gd name="adj1" fmla="val -10510345"/>
                    </a:avLst>
                  </a:prstGeom>
                  <a:ln w="38100">
                    <a:gradFill>
                      <a:gsLst>
                        <a:gs pos="36000">
                          <a:srgbClr val="FFEA15"/>
                        </a:gs>
                        <a:gs pos="18000">
                          <a:srgbClr val="FFC000"/>
                        </a:gs>
                        <a:gs pos="0">
                          <a:srgbClr val="FF0000"/>
                        </a:gs>
                        <a:gs pos="53000">
                          <a:srgbClr val="92D050"/>
                        </a:gs>
                        <a:gs pos="70000">
                          <a:srgbClr val="00B0F0"/>
                        </a:gs>
                        <a:gs pos="100000">
                          <a:srgbClr val="7030A0"/>
                        </a:gs>
                        <a:gs pos="84000">
                          <a:srgbClr val="0070C0"/>
                        </a:gs>
                      </a:gsLst>
                      <a:lin ang="5400000" scaled="1"/>
                    </a:gra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Elbow Connector 192">
                    <a:extLst>
                      <a:ext uri="{FF2B5EF4-FFF2-40B4-BE49-F238E27FC236}">
                        <a16:creationId xmlns:a16="http://schemas.microsoft.com/office/drawing/2014/main" id="{45363215-6F8D-B730-7213-6DC180A2D3BB}"/>
                      </a:ext>
                    </a:extLst>
                  </p:cNvPr>
                  <p:cNvCxnSpPr>
                    <a:cxnSpLocks/>
                    <a:stCxn id="182" idx="3"/>
                    <a:endCxn id="180" idx="3"/>
                  </p:cNvCxnSpPr>
                  <p:nvPr/>
                </p:nvCxnSpPr>
                <p:spPr>
                  <a:xfrm flipV="1">
                    <a:off x="9093848" y="3753817"/>
                    <a:ext cx="12700" cy="454734"/>
                  </a:xfrm>
                  <a:prstGeom prst="bentConnector3">
                    <a:avLst>
                      <a:gd name="adj1" fmla="val 1825000"/>
                    </a:avLst>
                  </a:prstGeom>
                  <a:ln w="38100">
                    <a:gradFill>
                      <a:gsLst>
                        <a:gs pos="36000">
                          <a:srgbClr val="FFEA15"/>
                        </a:gs>
                        <a:gs pos="18000">
                          <a:srgbClr val="FFC000"/>
                        </a:gs>
                        <a:gs pos="0">
                          <a:srgbClr val="FF0000"/>
                        </a:gs>
                        <a:gs pos="53000">
                          <a:srgbClr val="92D050"/>
                        </a:gs>
                        <a:gs pos="70000">
                          <a:srgbClr val="00B0F0"/>
                        </a:gs>
                        <a:gs pos="100000">
                          <a:srgbClr val="7030A0"/>
                        </a:gs>
                        <a:gs pos="84000">
                          <a:srgbClr val="0070C0"/>
                        </a:gs>
                      </a:gsLst>
                      <a:lin ang="5400000" scaled="1"/>
                    </a:gra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348BD1B5-08D6-DAB6-5347-0355B969EA87}"/>
                    </a:ext>
                  </a:extLst>
                </p:cNvPr>
                <p:cNvSpPr/>
                <p:nvPr/>
              </p:nvSpPr>
              <p:spPr>
                <a:xfrm rot="16200000">
                  <a:off x="8723006" y="4447119"/>
                  <a:ext cx="1791837" cy="185975"/>
                </a:xfrm>
                <a:prstGeom prst="rect">
                  <a:avLst/>
                </a:prstGeom>
                <a:noFill/>
                <a:ln w="158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Optical Interconnect</a:t>
                  </a:r>
                </a:p>
              </p:txBody>
            </p:sp>
          </p:grpSp>
          <p:sp>
            <p:nvSpPr>
              <p:cNvPr id="174" name="Rounded Rectangle 173">
                <a:extLst>
                  <a:ext uri="{FF2B5EF4-FFF2-40B4-BE49-F238E27FC236}">
                    <a16:creationId xmlns:a16="http://schemas.microsoft.com/office/drawing/2014/main" id="{F130DAD2-5402-F03B-0965-F34991F1F83E}"/>
                  </a:ext>
                </a:extLst>
              </p:cNvPr>
              <p:cNvSpPr/>
              <p:nvPr/>
            </p:nvSpPr>
            <p:spPr>
              <a:xfrm>
                <a:off x="5585293" y="3156143"/>
                <a:ext cx="2395951" cy="2166410"/>
              </a:xfrm>
              <a:prstGeom prst="roundRect">
                <a:avLst>
                  <a:gd name="adj" fmla="val 6812"/>
                </a:avLst>
              </a:prstGeom>
              <a:noFill/>
              <a:ln w="1270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BC2E1EF9-A44F-698C-5C78-643B22DED23A}"/>
              </a:ext>
            </a:extLst>
          </p:cNvPr>
          <p:cNvGrpSpPr/>
          <p:nvPr/>
        </p:nvGrpSpPr>
        <p:grpSpPr>
          <a:xfrm>
            <a:off x="508000" y="4224479"/>
            <a:ext cx="11034734" cy="2012809"/>
            <a:chOff x="508000" y="4224479"/>
            <a:chExt cx="11034734" cy="2012809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06DD4A1-C9A6-B127-EBD3-47D8181D23AF}"/>
                </a:ext>
              </a:extLst>
            </p:cNvPr>
            <p:cNvSpPr txBox="1"/>
            <p:nvPr/>
          </p:nvSpPr>
          <p:spPr>
            <a:xfrm>
              <a:off x="796171" y="4346946"/>
              <a:ext cx="10301889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US" dirty="0"/>
                <a:t>Each SiP I/O can be flexibly allocated for high-speed memory access or network communication.</a:t>
              </a:r>
            </a:p>
            <a:p>
              <a:pPr marL="571500" indent="-282575">
                <a:buFont typeface="Wingdings" pitchFamily="2" charset="2"/>
                <a:buChar char="Ø"/>
              </a:pPr>
              <a:r>
                <a:rPr lang="en-US" dirty="0"/>
                <a:t>One-shot reconfiguration per workload.</a:t>
              </a:r>
            </a:p>
            <a:p>
              <a:endParaRPr lang="en-US" dirty="0"/>
            </a:p>
            <a:p>
              <a:pPr marL="285750" indent="-285750">
                <a:buFont typeface="Wingdings" pitchFamily="2" charset="2"/>
                <a:buChar char="v"/>
              </a:pPr>
              <a:r>
                <a:rPr lang="en-US" dirty="0"/>
                <a:t>SiPAC’s physical design: replaces electrical packet switches (EPS) with optical circuit switches (OCS) in a BCube topology</a:t>
              </a:r>
            </a:p>
            <a:p>
              <a:pPr marL="571500" lvl="1" indent="-282575">
                <a:buFont typeface="Wingdings" pitchFamily="2" charset="2"/>
                <a:buChar char="Ø"/>
              </a:pPr>
              <a:r>
                <a:rPr lang="en-US" dirty="0"/>
                <a:t>Intra-rack resource disaggregation model [4] for a bounded increase in memory latency.</a:t>
              </a:r>
            </a:p>
            <a:p>
              <a:pPr marL="571500" lvl="1" indent="-282575">
                <a:buFont typeface="Wingdings" pitchFamily="2" charset="2"/>
                <a:buChar char="Ø"/>
              </a:pPr>
              <a:endParaRPr lang="en-US" dirty="0"/>
            </a:p>
            <a:p>
              <a:pPr marL="285750" lvl="1" indent="-280988">
                <a:buFont typeface="Wingdings" pitchFamily="2" charset="2"/>
                <a:buChar char="v"/>
              </a:pPr>
              <a:r>
                <a:rPr lang="en-US" dirty="0"/>
                <a:t>CXL is a promising memory semantic interconnect technology: </a:t>
              </a:r>
            </a:p>
            <a:p>
              <a:pPr marL="571500" lvl="1" indent="-279400">
                <a:buFont typeface="Wingdings" pitchFamily="2" charset="2"/>
                <a:buChar char="Ø"/>
              </a:pPr>
              <a:r>
                <a:rPr lang="en-US" dirty="0"/>
                <a:t>Increased memory latency can be mitigated by increasing CXL bandwidth when the memory system is fully loaded [5].</a:t>
              </a:r>
            </a:p>
          </p:txBody>
        </p:sp>
        <p:sp>
          <p:nvSpPr>
            <p:cNvPr id="331" name="Rounded Rectangle 330">
              <a:extLst>
                <a:ext uri="{FF2B5EF4-FFF2-40B4-BE49-F238E27FC236}">
                  <a16:creationId xmlns:a16="http://schemas.microsoft.com/office/drawing/2014/main" id="{62A5DE80-62BB-4A8D-33F7-354FF0DCA29F}"/>
                </a:ext>
              </a:extLst>
            </p:cNvPr>
            <p:cNvSpPr/>
            <p:nvPr/>
          </p:nvSpPr>
          <p:spPr>
            <a:xfrm>
              <a:off x="508000" y="4224479"/>
              <a:ext cx="11034734" cy="2012809"/>
            </a:xfrm>
            <a:prstGeom prst="roundRect">
              <a:avLst>
                <a:gd name="adj" fmla="val 2755"/>
              </a:avLst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065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932BF-964C-E023-2562-1012BB384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A83D-4986-37C7-ECF6-A48C11D7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8A156-DBD7-1578-1875-44BD1AB84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148" y="1410825"/>
            <a:ext cx="10368290" cy="469143"/>
          </a:xfrm>
        </p:spPr>
        <p:txBody>
          <a:bodyPr/>
          <a:lstStyle/>
          <a:p>
            <a:pPr marL="101600" indent="0">
              <a:buNone/>
            </a:pPr>
            <a:r>
              <a:rPr lang="en-US" sz="1500" b="1" u="sng" dirty="0"/>
              <a:t>Goal</a:t>
            </a:r>
            <a:r>
              <a:rPr lang="en-US" sz="1500" dirty="0"/>
              <a:t>: Determine the optimal configuration for </a:t>
            </a:r>
            <a:r>
              <a:rPr lang="en-US" sz="1500" b="1" dirty="0"/>
              <a:t>compute power</a:t>
            </a:r>
            <a:r>
              <a:rPr lang="en-US" sz="1500" dirty="0"/>
              <a:t>, </a:t>
            </a:r>
            <a:r>
              <a:rPr lang="en-US" sz="1500" b="1" dirty="0"/>
              <a:t>memory bandwidth</a:t>
            </a:r>
            <a:r>
              <a:rPr lang="en-US" sz="1500" dirty="0"/>
              <a:t>, and </a:t>
            </a:r>
            <a:r>
              <a:rPr lang="en-US" sz="1500" b="1" dirty="0"/>
              <a:t>capacity</a:t>
            </a:r>
            <a:r>
              <a:rPr lang="en-US" sz="1500" dirty="0"/>
              <a:t> for each workload.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87E4A58-58AD-25B4-F2E8-C087DED0D64D}"/>
              </a:ext>
            </a:extLst>
          </p:cNvPr>
          <p:cNvGrpSpPr/>
          <p:nvPr/>
        </p:nvGrpSpPr>
        <p:grpSpPr>
          <a:xfrm>
            <a:off x="1475306" y="2184574"/>
            <a:ext cx="3721982" cy="1705933"/>
            <a:chOff x="1786956" y="2261305"/>
            <a:chExt cx="3721982" cy="1705933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E3A25B26-9B8E-3066-E6D5-228161B803B7}"/>
                </a:ext>
              </a:extLst>
            </p:cNvPr>
            <p:cNvSpPr txBox="1">
              <a:spLocks/>
            </p:cNvSpPr>
            <p:nvPr/>
          </p:nvSpPr>
          <p:spPr>
            <a:xfrm>
              <a:off x="1786956" y="2493630"/>
              <a:ext cx="3721982" cy="835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–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–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»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»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»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»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»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344488" lvl="1" indent="-285750">
                <a:spcBef>
                  <a:spcPts val="600"/>
                </a:spcBef>
                <a:buSzPct val="100000"/>
                <a:buFont typeface="Wingdings" pitchFamily="2" charset="2"/>
                <a:buChar char="v"/>
              </a:pPr>
              <a:r>
                <a:rPr lang="en-US" sz="1400" b="1" dirty="0"/>
                <a:t>Compute Intensity (CI): </a:t>
              </a:r>
              <a:r>
                <a:rPr lang="en-US" sz="1400" dirty="0"/>
                <a:t># of </a:t>
              </a:r>
              <a:r>
                <a:rPr lang="en-US" sz="1400" i="1" dirty="0"/>
                <a:t>required</a:t>
              </a:r>
              <a:r>
                <a:rPr lang="en-US" sz="1400" dirty="0"/>
                <a:t> FLOPs per byte of data loaded to keep cores active.</a:t>
              </a:r>
            </a:p>
            <a:p>
              <a:pPr marL="344488" lvl="1" indent="-285750">
                <a:spcBef>
                  <a:spcPts val="600"/>
                </a:spcBef>
                <a:buSzPct val="100000"/>
                <a:buFont typeface="Wingdings" pitchFamily="2" charset="2"/>
                <a:buChar char="v"/>
              </a:pP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E178998-5BE1-92F6-4856-C87C9B6CEFB6}"/>
                    </a:ext>
                  </a:extLst>
                </p:cNvPr>
                <p:cNvSpPr txBox="1"/>
                <p:nvPr/>
              </p:nvSpPr>
              <p:spPr>
                <a:xfrm>
                  <a:off x="1959025" y="3340011"/>
                  <a:ext cx="3057796" cy="5382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𝐶𝐼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400" i="0" smtClean="0">
                                <a:latin typeface="Cambria Math" panose="02040503050406030204" pitchFamily="18" charset="0"/>
                              </a:rPr>
                              <m:t>Peak</m:t>
                            </m:r>
                            <m:r>
                              <a:rPr lang="en-US" sz="140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400" i="0" smtClean="0">
                                <a:latin typeface="Cambria Math" panose="02040503050406030204" pitchFamily="18" charset="0"/>
                              </a:rPr>
                              <m:t>FLOPs</m:t>
                            </m:r>
                            <m:r>
                              <a:rPr lang="en-US" sz="140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sz="140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400" i="0" smtClean="0">
                                <a:latin typeface="Cambria Math" panose="02040503050406030204" pitchFamily="18" charset="0"/>
                              </a:rPr>
                              <m:t>Bandwi</m:t>
                            </m:r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m:rPr>
                                <m:sty m:val="p"/>
                              </m:rPr>
                              <a:rPr lang="en-US" sz="140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mem</m:t>
                                </m:r>
                              </m:sub>
                            </m:sSub>
                          </m:den>
                        </m:f>
                        <m:r>
                          <a:rPr lang="en-US" sz="140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400" i="0" smtClean="0">
                                <a:latin typeface="Cambria Math" panose="02040503050406030204" pitchFamily="18" charset="0"/>
                              </a:rPr>
                              <m:t>FLOP</m:t>
                            </m:r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400" i="0" smtClean="0">
                                <a:latin typeface="Cambria Math" panose="02040503050406030204" pitchFamily="18" charset="0"/>
                              </a:rPr>
                              <m:t>Byte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E178998-5BE1-92F6-4856-C87C9B6CEF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9025" y="3340011"/>
                  <a:ext cx="3057796" cy="538224"/>
                </a:xfrm>
                <a:prstGeom prst="rect">
                  <a:avLst/>
                </a:prstGeom>
                <a:blipFill>
                  <a:blip r:embed="rId3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4488FCB-3DBE-E6A6-18E8-99AC1B681DB1}"/>
                </a:ext>
              </a:extLst>
            </p:cNvPr>
            <p:cNvSpPr/>
            <p:nvPr/>
          </p:nvSpPr>
          <p:spPr>
            <a:xfrm>
              <a:off x="1786956" y="2261305"/>
              <a:ext cx="3664334" cy="1705933"/>
            </a:xfrm>
            <a:prstGeom prst="roundRect">
              <a:avLst>
                <a:gd name="adj" fmla="val 6812"/>
              </a:avLst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EBE8E7-19E7-A2AB-B9F4-34FF3B581BA7}"/>
                </a:ext>
              </a:extLst>
            </p:cNvPr>
            <p:cNvSpPr txBox="1"/>
            <p:nvPr/>
          </p:nvSpPr>
          <p:spPr>
            <a:xfrm>
              <a:off x="3029374" y="2295948"/>
              <a:ext cx="117589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8738" lvl="1" indent="0">
                <a:spcBef>
                  <a:spcPts val="600"/>
                </a:spcBef>
                <a:buSzPct val="100000"/>
                <a:buNone/>
              </a:pPr>
              <a:r>
                <a:rPr lang="en-US" sz="1400" b="1" dirty="0"/>
                <a:t>Hardware</a:t>
              </a:r>
              <a:endParaRPr lang="en-US" sz="14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7BB8C-CAE6-F832-1C09-B012D12E9582}"/>
              </a:ext>
            </a:extLst>
          </p:cNvPr>
          <p:cNvGrpSpPr/>
          <p:nvPr/>
        </p:nvGrpSpPr>
        <p:grpSpPr>
          <a:xfrm>
            <a:off x="1471700" y="4191974"/>
            <a:ext cx="3667941" cy="1705933"/>
            <a:chOff x="1783350" y="4268705"/>
            <a:chExt cx="3667941" cy="1705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A8C492F-ADD1-9515-603E-88A1CC8ECB52}"/>
                    </a:ext>
                  </a:extLst>
                </p:cNvPr>
                <p:cNvSpPr txBox="1"/>
                <p:nvPr/>
              </p:nvSpPr>
              <p:spPr>
                <a:xfrm>
                  <a:off x="2468960" y="5352933"/>
                  <a:ext cx="1958724" cy="5338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𝐴𝐼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400" i="0" smtClean="0">
                                <a:latin typeface="Cambria Math" panose="02040503050406030204" pitchFamily="18" charset="0"/>
                              </a:rPr>
                              <m:t>FLOP</m:t>
                            </m:r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400" i="0" smtClean="0">
                                <a:latin typeface="Cambria Math" panose="02040503050406030204" pitchFamily="18" charset="0"/>
                              </a:rPr>
                              <m:t>Byte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A8C492F-ADD1-9515-603E-88A1CC8ECB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8960" y="5352933"/>
                  <a:ext cx="1958724" cy="533864"/>
                </a:xfrm>
                <a:prstGeom prst="rect">
                  <a:avLst/>
                </a:prstGeom>
                <a:blipFill>
                  <a:blip r:embed="rId4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E934ECB-34F1-42CF-2CC2-7DC8E148955C}"/>
                </a:ext>
              </a:extLst>
            </p:cNvPr>
            <p:cNvSpPr/>
            <p:nvPr/>
          </p:nvSpPr>
          <p:spPr>
            <a:xfrm>
              <a:off x="1786957" y="4268705"/>
              <a:ext cx="3664334" cy="1705933"/>
            </a:xfrm>
            <a:prstGeom prst="roundRect">
              <a:avLst>
                <a:gd name="adj" fmla="val 6812"/>
              </a:avLst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3ADDAFB5-CFCD-B529-4D66-DBC7ADAD1197}"/>
                </a:ext>
              </a:extLst>
            </p:cNvPr>
            <p:cNvSpPr txBox="1">
              <a:spLocks/>
            </p:cNvSpPr>
            <p:nvPr/>
          </p:nvSpPr>
          <p:spPr>
            <a:xfrm>
              <a:off x="1783350" y="4527130"/>
              <a:ext cx="3667940" cy="726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–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–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»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»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»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»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»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344488" lvl="1" indent="-285750">
                <a:spcBef>
                  <a:spcPts val="600"/>
                </a:spcBef>
                <a:buSzPct val="100000"/>
                <a:buFont typeface="Wingdings" pitchFamily="2" charset="2"/>
                <a:buChar char="v"/>
              </a:pPr>
              <a:r>
                <a:rPr lang="en-US" sz="1400" b="1" dirty="0"/>
                <a:t>Arithmetic Intensity (AI): </a:t>
              </a:r>
              <a:r>
                <a:rPr lang="en-US" sz="1400" dirty="0"/>
                <a:t># of </a:t>
              </a:r>
              <a:r>
                <a:rPr lang="en-US" sz="1400" i="1" dirty="0"/>
                <a:t>actual</a:t>
              </a:r>
              <a:r>
                <a:rPr lang="en-US" sz="1400" dirty="0"/>
                <a:t> FLOPs performed for each byte of data loaded.</a:t>
              </a:r>
            </a:p>
            <a:p>
              <a:pPr marL="344488" lvl="1" indent="-285750">
                <a:spcBef>
                  <a:spcPts val="600"/>
                </a:spcBef>
                <a:buSzPct val="100000"/>
                <a:buFont typeface="Wingdings" pitchFamily="2" charset="2"/>
                <a:buChar char="v"/>
              </a:pPr>
              <a:endParaRPr lang="en-US" sz="14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B5892E-DB66-B616-3F93-42B80F1F215A}"/>
                </a:ext>
              </a:extLst>
            </p:cNvPr>
            <p:cNvSpPr txBox="1"/>
            <p:nvPr/>
          </p:nvSpPr>
          <p:spPr>
            <a:xfrm>
              <a:off x="3029374" y="4323140"/>
              <a:ext cx="117589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8738" lvl="1" indent="0">
                <a:spcBef>
                  <a:spcPts val="600"/>
                </a:spcBef>
                <a:buSzPct val="100000"/>
                <a:buNone/>
              </a:pPr>
              <a:r>
                <a:rPr lang="en-US" sz="1400" b="1" dirty="0"/>
                <a:t>Workload</a:t>
              </a:r>
              <a:endParaRPr lang="en-US" sz="14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744E9CE-C29E-EA4D-F721-543C79A47B8C}"/>
              </a:ext>
            </a:extLst>
          </p:cNvPr>
          <p:cNvGrpSpPr/>
          <p:nvPr/>
        </p:nvGrpSpPr>
        <p:grpSpPr>
          <a:xfrm>
            <a:off x="5462007" y="2184574"/>
            <a:ext cx="5021525" cy="3736445"/>
            <a:chOff x="5773657" y="2261305"/>
            <a:chExt cx="5021525" cy="373644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81247C5-FB79-B95E-7833-2C2B4ECF9A9B}"/>
                </a:ext>
              </a:extLst>
            </p:cNvPr>
            <p:cNvGrpSpPr/>
            <p:nvPr/>
          </p:nvGrpSpPr>
          <p:grpSpPr>
            <a:xfrm>
              <a:off x="5966272" y="3132625"/>
              <a:ext cx="4539460" cy="2803721"/>
              <a:chOff x="6012321" y="3313700"/>
              <a:chExt cx="4530820" cy="279838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F1C9CC-AD99-17E7-F813-69E5E778915F}"/>
                  </a:ext>
                </a:extLst>
              </p:cNvPr>
              <p:cNvSpPr txBox="1"/>
              <p:nvPr/>
            </p:nvSpPr>
            <p:spPr>
              <a:xfrm>
                <a:off x="7726432" y="3313700"/>
                <a:ext cx="171171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Roofline Model</a:t>
                </a:r>
                <a:endParaRPr lang="en-US" dirty="0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72735F9-FA1F-C635-3ACF-59F5ADD8D0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5456" t="8462" r="4954" b="8818"/>
              <a:stretch/>
            </p:blipFill>
            <p:spPr>
              <a:xfrm>
                <a:off x="6012321" y="3627509"/>
                <a:ext cx="4530820" cy="2484576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29CD67F-EADC-2F4B-874A-6E48B5DEE451}"/>
                  </a:ext>
                </a:extLst>
              </p:cNvPr>
              <p:cNvSpPr/>
              <p:nvPr/>
            </p:nvSpPr>
            <p:spPr>
              <a:xfrm>
                <a:off x="8582290" y="3882653"/>
                <a:ext cx="1753745" cy="1583651"/>
              </a:xfrm>
              <a:prstGeom prst="rect">
                <a:avLst/>
              </a:prstGeom>
              <a:solidFill>
                <a:srgbClr val="00B050">
                  <a:alpha val="11906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7370A76A-D810-2C78-681A-4082CF42504D}"/>
                  </a:ext>
                </a:extLst>
              </p:cNvPr>
              <p:cNvSpPr/>
              <p:nvPr/>
            </p:nvSpPr>
            <p:spPr>
              <a:xfrm rot="16200000">
                <a:off x="6954893" y="3838903"/>
                <a:ext cx="1583649" cy="1671145"/>
              </a:xfrm>
              <a:prstGeom prst="rtTriangle">
                <a:avLst/>
              </a:prstGeom>
              <a:solidFill>
                <a:srgbClr val="FF0000">
                  <a:alpha val="2414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A19789-0765-4002-C4C7-1BD95DE840A4}"/>
                  </a:ext>
                </a:extLst>
              </p:cNvPr>
              <p:cNvSpPr txBox="1"/>
              <p:nvPr/>
            </p:nvSpPr>
            <p:spPr>
              <a:xfrm>
                <a:off x="8741969" y="5136359"/>
                <a:ext cx="14782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Compute Bound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12F930-ED1D-C3DA-2093-7667B6B01E9E}"/>
                  </a:ext>
                </a:extLst>
              </p:cNvPr>
              <p:cNvSpPr txBox="1"/>
              <p:nvPr/>
            </p:nvSpPr>
            <p:spPr>
              <a:xfrm>
                <a:off x="7135447" y="5138820"/>
                <a:ext cx="13981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Memory Bound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1CB118-2871-E5F4-D9FB-7F2F13B7E053}"/>
                  </a:ext>
                </a:extLst>
              </p:cNvPr>
              <p:cNvSpPr txBox="1"/>
              <p:nvPr/>
            </p:nvSpPr>
            <p:spPr>
              <a:xfrm>
                <a:off x="8841355" y="3621477"/>
                <a:ext cx="1337881" cy="307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Peak FLOPs/s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6BC9D1-3E95-AA8C-546F-8FD249318A7B}"/>
                  </a:ext>
                </a:extLst>
              </p:cNvPr>
              <p:cNvSpPr txBox="1"/>
              <p:nvPr/>
            </p:nvSpPr>
            <p:spPr>
              <a:xfrm rot="19023130">
                <a:off x="6877676" y="4364052"/>
                <a:ext cx="1713869" cy="307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Memory Bandwidth</a:t>
                </a:r>
              </a:p>
            </p:txBody>
          </p:sp>
        </p:grp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DE4D9207-02B9-F0F2-254F-C9E7AC2D7CAD}"/>
                </a:ext>
              </a:extLst>
            </p:cNvPr>
            <p:cNvSpPr/>
            <p:nvPr/>
          </p:nvSpPr>
          <p:spPr>
            <a:xfrm>
              <a:off x="5773657" y="2261305"/>
              <a:ext cx="5021525" cy="3736445"/>
            </a:xfrm>
            <a:prstGeom prst="roundRect">
              <a:avLst>
                <a:gd name="adj" fmla="val 6812"/>
              </a:avLst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ABB174C-950C-71CB-0F52-4DAD4B171450}"/>
                    </a:ext>
                  </a:extLst>
                </p:cNvPr>
                <p:cNvSpPr txBox="1"/>
                <p:nvPr/>
              </p:nvSpPr>
              <p:spPr>
                <a:xfrm>
                  <a:off x="6302315" y="2518103"/>
                  <a:ext cx="3964208" cy="4805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400" b="1" dirty="0"/>
                    <a:t>System Performance</a:t>
                  </a:r>
                  <a:r>
                    <a:rPr lang="en-US" sz="1400" dirty="0"/>
                    <a:t> </a:t>
                  </a:r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Peak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FLOPs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Bandwidt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mem</m:t>
                                  </m:r>
                                </m:sub>
                              </m:sSub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AI</m:t>
                              </m:r>
                            </m:e>
                          </m:eqAr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ABB174C-950C-71CB-0F52-4DAD4B1714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315" y="2518103"/>
                  <a:ext cx="3964208" cy="480581"/>
                </a:xfrm>
                <a:prstGeom prst="rect">
                  <a:avLst/>
                </a:prstGeom>
                <a:blipFill>
                  <a:blip r:embed="rId6"/>
                  <a:stretch>
                    <a:fillRect l="-2556" t="-220513" b="-3128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FAF0454-6EA1-E4F7-131E-87BF6C41CBA7}"/>
              </a:ext>
            </a:extLst>
          </p:cNvPr>
          <p:cNvSpPr txBox="1"/>
          <p:nvPr/>
        </p:nvSpPr>
        <p:spPr>
          <a:xfrm rot="19031947">
            <a:off x="6831582" y="4194473"/>
            <a:ext cx="15802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(reconfigurable)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8A6414-5070-89EB-5D23-402F00360824}"/>
              </a:ext>
            </a:extLst>
          </p:cNvPr>
          <p:cNvSpPr txBox="1"/>
          <p:nvPr/>
        </p:nvSpPr>
        <p:spPr>
          <a:xfrm>
            <a:off x="8347842" y="4078618"/>
            <a:ext cx="14214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CI = AI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61FF2A7-46B2-1586-C127-CF7A3F2BAAF9}"/>
              </a:ext>
            </a:extLst>
          </p:cNvPr>
          <p:cNvSpPr/>
          <p:nvPr/>
        </p:nvSpPr>
        <p:spPr>
          <a:xfrm rot="5400000">
            <a:off x="8928084" y="3702602"/>
            <a:ext cx="177345" cy="1421444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6CB530-014A-5BE7-0E09-DEDDECE6762A}"/>
              </a:ext>
            </a:extLst>
          </p:cNvPr>
          <p:cNvSpPr txBox="1"/>
          <p:nvPr/>
        </p:nvSpPr>
        <p:spPr>
          <a:xfrm>
            <a:off x="8028307" y="5306527"/>
            <a:ext cx="40236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</a:p>
        </p:txBody>
      </p:sp>
    </p:spTree>
    <p:extLst>
      <p:ext uri="{BB962C8B-B14F-4D97-AF65-F5344CB8AC3E}">
        <p14:creationId xmlns:p14="http://schemas.microsoft.com/office/powerpoint/2010/main" val="283066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1BC42-849C-684A-53F4-78E0588AC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D92DF0-85CC-7696-7793-073F8E71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48" y="675356"/>
            <a:ext cx="11176000" cy="519112"/>
          </a:xfrm>
          <a:prstGeom prst="roundRect">
            <a:avLst>
              <a:gd name="adj" fmla="val 6812"/>
            </a:avLst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Optimization Methodology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6C3AFB-20E5-EB4D-068D-8AA7CEF1F032}"/>
              </a:ext>
            </a:extLst>
          </p:cNvPr>
          <p:cNvGrpSpPr/>
          <p:nvPr/>
        </p:nvGrpSpPr>
        <p:grpSpPr>
          <a:xfrm>
            <a:off x="519721" y="1785481"/>
            <a:ext cx="3476589" cy="2261494"/>
            <a:chOff x="519721" y="1509193"/>
            <a:chExt cx="3476589" cy="2261494"/>
          </a:xfrm>
        </p:grpSpPr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F77602BE-F7AD-AE18-29A5-B968F2041E33}"/>
                </a:ext>
              </a:extLst>
            </p:cNvPr>
            <p:cNvGrpSpPr/>
            <p:nvPr/>
          </p:nvGrpSpPr>
          <p:grpSpPr>
            <a:xfrm>
              <a:off x="519721" y="1509193"/>
              <a:ext cx="3476589" cy="2261494"/>
              <a:chOff x="513872" y="1536694"/>
              <a:chExt cx="3476589" cy="2261494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F33A378-D273-8C1E-CC48-0F6178749F43}"/>
                  </a:ext>
                </a:extLst>
              </p:cNvPr>
              <p:cNvSpPr/>
              <p:nvPr/>
            </p:nvSpPr>
            <p:spPr>
              <a:xfrm>
                <a:off x="513872" y="1536924"/>
                <a:ext cx="3476589" cy="2261264"/>
              </a:xfrm>
              <a:prstGeom prst="roundRect">
                <a:avLst>
                  <a:gd name="adj" fmla="val 6812"/>
                </a:avLst>
              </a:prstGeom>
              <a:noFill/>
              <a:ln w="1270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2C22BF-4F65-C147-892D-184807F9D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5304" t="8484" r="5252" b="7688"/>
              <a:stretch/>
            </p:blipFill>
            <p:spPr>
              <a:xfrm>
                <a:off x="574909" y="1843065"/>
                <a:ext cx="3354514" cy="1955123"/>
              </a:xfrm>
              <a:prstGeom prst="rect">
                <a:avLst/>
              </a:prstGeom>
            </p:spPr>
          </p:pic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55F529D0-8471-C133-ADA7-0D84DE5759B3}"/>
                  </a:ext>
                </a:extLst>
              </p:cNvPr>
              <p:cNvSpPr txBox="1"/>
              <p:nvPr/>
            </p:nvSpPr>
            <p:spPr>
              <a:xfrm>
                <a:off x="1387835" y="1548239"/>
                <a:ext cx="2055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Peak Compute FLOPs</a:t>
                </a: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9618F80D-F7EB-3109-E109-5582CD243C0A}"/>
                  </a:ext>
                </a:extLst>
              </p:cNvPr>
              <p:cNvSpPr txBox="1"/>
              <p:nvPr/>
            </p:nvSpPr>
            <p:spPr>
              <a:xfrm>
                <a:off x="538095" y="1536694"/>
                <a:ext cx="4026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(1)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0" name="TextBox 269">
                  <a:extLst>
                    <a:ext uri="{FF2B5EF4-FFF2-40B4-BE49-F238E27FC236}">
                      <a16:creationId xmlns:a16="http://schemas.microsoft.com/office/drawing/2014/main" id="{CBA65AE9-C556-AB61-03D3-43DE7A03ECFB}"/>
                    </a:ext>
                  </a:extLst>
                </p:cNvPr>
                <p:cNvSpPr txBox="1"/>
                <p:nvPr/>
              </p:nvSpPr>
              <p:spPr>
                <a:xfrm>
                  <a:off x="1911315" y="2018751"/>
                  <a:ext cx="1135247" cy="2936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𝒑𝒆𝒂𝒌</m:t>
                          </m:r>
                        </m:sub>
                      </m:sSub>
                    </m:oMath>
                  </a14:m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FLOPs/s</a:t>
                  </a:r>
                </a:p>
              </p:txBody>
            </p:sp>
          </mc:Choice>
          <mc:Fallback xmlns="">
            <p:sp>
              <p:nvSpPr>
                <p:cNvPr id="270" name="TextBox 269">
                  <a:extLst>
                    <a:ext uri="{FF2B5EF4-FFF2-40B4-BE49-F238E27FC236}">
                      <a16:creationId xmlns:a16="http://schemas.microsoft.com/office/drawing/2014/main" id="{CBA65AE9-C556-AB61-03D3-43DE7A03EC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315" y="2018751"/>
                  <a:ext cx="1135247" cy="293606"/>
                </a:xfrm>
                <a:prstGeom prst="rect">
                  <a:avLst/>
                </a:prstGeom>
                <a:blipFill>
                  <a:blip r:embed="rId4"/>
                  <a:stretch>
                    <a:fillRect t="-4000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4117B3C-C1CB-1AE5-7E79-B3D426E1A498}"/>
              </a:ext>
            </a:extLst>
          </p:cNvPr>
          <p:cNvGrpSpPr/>
          <p:nvPr/>
        </p:nvGrpSpPr>
        <p:grpSpPr>
          <a:xfrm>
            <a:off x="4369940" y="1785481"/>
            <a:ext cx="3476589" cy="2261494"/>
            <a:chOff x="4369940" y="1509193"/>
            <a:chExt cx="3476589" cy="2261494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56F32389-7F44-32A7-3873-A7B9A2683C8D}"/>
                </a:ext>
              </a:extLst>
            </p:cNvPr>
            <p:cNvGrpSpPr/>
            <p:nvPr/>
          </p:nvGrpSpPr>
          <p:grpSpPr>
            <a:xfrm>
              <a:off x="4369940" y="1509193"/>
              <a:ext cx="3476589" cy="2261494"/>
              <a:chOff x="4356190" y="1509193"/>
              <a:chExt cx="3476589" cy="2261494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14EA2DC-F022-C95C-626E-6BA059F832FD}"/>
                  </a:ext>
                </a:extLst>
              </p:cNvPr>
              <p:cNvSpPr/>
              <p:nvPr/>
            </p:nvSpPr>
            <p:spPr>
              <a:xfrm>
                <a:off x="4356190" y="1509423"/>
                <a:ext cx="3476589" cy="2261264"/>
              </a:xfrm>
              <a:prstGeom prst="roundRect">
                <a:avLst>
                  <a:gd name="adj" fmla="val 6812"/>
                </a:avLst>
              </a:prstGeom>
              <a:noFill/>
              <a:ln w="1270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B5F08F98-08B0-7694-FB23-738590C8C244}"/>
                  </a:ext>
                </a:extLst>
              </p:cNvPr>
              <p:cNvSpPr txBox="1"/>
              <p:nvPr/>
            </p:nvSpPr>
            <p:spPr>
              <a:xfrm>
                <a:off x="5013338" y="1530843"/>
                <a:ext cx="2720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Workload Arithmetic Intensity</a:t>
                </a:r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EC6819D4-1ED1-2970-82F4-FB87FD040E8B}"/>
                  </a:ext>
                </a:extLst>
              </p:cNvPr>
              <p:cNvSpPr txBox="1"/>
              <p:nvPr/>
            </p:nvSpPr>
            <p:spPr>
              <a:xfrm>
                <a:off x="4415969" y="1509193"/>
                <a:ext cx="4122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(2)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3875A4B-BF52-D391-02DB-570F54F099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5354" t="7768" r="5189" b="8834"/>
              <a:stretch/>
            </p:blipFill>
            <p:spPr>
              <a:xfrm>
                <a:off x="4415969" y="1811271"/>
                <a:ext cx="3356004" cy="1945666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687C4902-6457-972C-100F-FCD4B7767DA0}"/>
                    </a:ext>
                  </a:extLst>
                </p:cNvPr>
                <p:cNvSpPr txBox="1"/>
                <p:nvPr/>
              </p:nvSpPr>
              <p:spPr>
                <a:xfrm>
                  <a:off x="5912737" y="2008245"/>
                  <a:ext cx="1135247" cy="2936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𝒑𝒆𝒂𝒌</m:t>
                          </m:r>
                        </m:sub>
                      </m:sSub>
                    </m:oMath>
                  </a14:m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FLOPs/s</a:t>
                  </a:r>
                </a:p>
              </p:txBody>
            </p:sp>
          </mc:Choice>
          <mc:Fallback xmlns="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687C4902-6457-972C-100F-FCD4B7767D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2737" y="2008245"/>
                  <a:ext cx="1135247" cy="293607"/>
                </a:xfrm>
                <a:prstGeom prst="rect">
                  <a:avLst/>
                </a:prstGeom>
                <a:blipFill>
                  <a:blip r:embed="rId6"/>
                  <a:stretch>
                    <a:fillRect t="-8333"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6D2DE0E7-7A07-13BF-11F5-EFF6B0B1BD01}"/>
                </a:ext>
              </a:extLst>
            </p:cNvPr>
            <p:cNvSpPr txBox="1"/>
            <p:nvPr/>
          </p:nvSpPr>
          <p:spPr>
            <a:xfrm rot="16200000">
              <a:off x="5261638" y="2575209"/>
              <a:ext cx="9797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FLOPs/Byte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AA423FF-222E-A7B5-D651-22E9DB535133}"/>
              </a:ext>
            </a:extLst>
          </p:cNvPr>
          <p:cNvGrpSpPr/>
          <p:nvPr/>
        </p:nvGrpSpPr>
        <p:grpSpPr>
          <a:xfrm>
            <a:off x="8218106" y="1785481"/>
            <a:ext cx="3476589" cy="2261494"/>
            <a:chOff x="8218106" y="1509193"/>
            <a:chExt cx="3476589" cy="2261494"/>
          </a:xfrm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386C9870-E97B-A005-C2E2-73E0866636D4}"/>
                </a:ext>
              </a:extLst>
            </p:cNvPr>
            <p:cNvGrpSpPr/>
            <p:nvPr/>
          </p:nvGrpSpPr>
          <p:grpSpPr>
            <a:xfrm>
              <a:off x="8218106" y="1509193"/>
              <a:ext cx="3476589" cy="2261494"/>
              <a:chOff x="8204356" y="1509193"/>
              <a:chExt cx="3476589" cy="2261494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D5F5C88-E286-F202-826E-E89A047960B5}"/>
                  </a:ext>
                </a:extLst>
              </p:cNvPr>
              <p:cNvSpPr/>
              <p:nvPr/>
            </p:nvSpPr>
            <p:spPr>
              <a:xfrm>
                <a:off x="8204356" y="1509423"/>
                <a:ext cx="3476589" cy="2261264"/>
              </a:xfrm>
              <a:prstGeom prst="roundRect">
                <a:avLst>
                  <a:gd name="adj" fmla="val 6812"/>
                </a:avLst>
              </a:prstGeom>
              <a:noFill/>
              <a:ln w="1270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0D6C45DD-C605-3617-6306-CFC0931791E9}"/>
                  </a:ext>
                </a:extLst>
              </p:cNvPr>
              <p:cNvSpPr txBox="1"/>
              <p:nvPr/>
            </p:nvSpPr>
            <p:spPr>
              <a:xfrm>
                <a:off x="8861140" y="1523758"/>
                <a:ext cx="26613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Required Memory Bandwidth</a:t>
                </a: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EF6B1474-211F-6F09-FCAF-A0029DF895B6}"/>
                  </a:ext>
                </a:extLst>
              </p:cNvPr>
              <p:cNvSpPr txBox="1"/>
              <p:nvPr/>
            </p:nvSpPr>
            <p:spPr>
              <a:xfrm>
                <a:off x="8250667" y="1509193"/>
                <a:ext cx="4122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(3)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F17AEDF-7FD5-AE14-3251-D512514BA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5456" t="8462" r="4954" b="8818"/>
              <a:stretch/>
            </p:blipFill>
            <p:spPr>
              <a:xfrm>
                <a:off x="8264648" y="1843703"/>
                <a:ext cx="3356004" cy="192698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D3705CAC-7231-8364-8E0A-1C141C68526F}"/>
                    </a:ext>
                  </a:extLst>
                </p:cNvPr>
                <p:cNvSpPr txBox="1"/>
                <p:nvPr/>
              </p:nvSpPr>
              <p:spPr>
                <a:xfrm rot="18893519">
                  <a:off x="8828874" y="2439319"/>
                  <a:ext cx="1283300" cy="29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sz="12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𝒓𝒆𝒒</m:t>
                            </m:r>
                          </m:sub>
                        </m:sSub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</m:t>
                        </m:r>
                        <m:sSub>
                          <m:sSubPr>
                            <m:ctrlPr>
                              <a:rPr lang="en-US" sz="1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𝒑𝒆𝒂𝒌</m:t>
                            </m:r>
                          </m:sub>
                        </m:sSub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oMath>
                    </m:oMathPara>
                  </a14:m>
                  <a:endParaRPr lang="en-US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D3705CAC-7231-8364-8E0A-1C141C6852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93519">
                  <a:off x="8828874" y="2439319"/>
                  <a:ext cx="1283300" cy="2936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692E6932-920A-2051-C25B-3644BD40D456}"/>
                    </a:ext>
                  </a:extLst>
                </p:cNvPr>
                <p:cNvSpPr txBox="1"/>
                <p:nvPr/>
              </p:nvSpPr>
              <p:spPr>
                <a:xfrm>
                  <a:off x="10305973" y="2018750"/>
                  <a:ext cx="1135247" cy="2936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𝒑𝒆𝒂𝒌</m:t>
                          </m:r>
                        </m:sub>
                      </m:sSub>
                    </m:oMath>
                  </a14:m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FLOPs/s</a:t>
                  </a:r>
                </a:p>
              </p:txBody>
            </p:sp>
          </mc:Choice>
          <mc:Fallback xmlns=""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692E6932-920A-2051-C25B-3644BD40D4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5973" y="2018750"/>
                  <a:ext cx="1135247" cy="293607"/>
                </a:xfrm>
                <a:prstGeom prst="rect">
                  <a:avLst/>
                </a:prstGeom>
                <a:blipFill>
                  <a:blip r:embed="rId9"/>
                  <a:stretch>
                    <a:fillRect t="-4000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555C6FF5-8DB1-B132-C5BE-F006A1A4C0DA}"/>
                </a:ext>
              </a:extLst>
            </p:cNvPr>
            <p:cNvSpPr txBox="1"/>
            <p:nvPr/>
          </p:nvSpPr>
          <p:spPr>
            <a:xfrm rot="16200000">
              <a:off x="9825932" y="2603987"/>
              <a:ext cx="9797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FLOPs/Byte</a:t>
              </a: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43EDDECA-E5C3-1E41-B903-A40200EB1E4B}"/>
              </a:ext>
            </a:extLst>
          </p:cNvPr>
          <p:cNvGrpSpPr/>
          <p:nvPr/>
        </p:nvGrpSpPr>
        <p:grpSpPr>
          <a:xfrm>
            <a:off x="519720" y="4132716"/>
            <a:ext cx="3476589" cy="2261263"/>
            <a:chOff x="519720" y="3573020"/>
            <a:chExt cx="3476589" cy="2013998"/>
          </a:xfrm>
        </p:grpSpPr>
        <p:sp>
          <p:nvSpPr>
            <p:cNvPr id="277" name="Rounded Rectangle 276">
              <a:extLst>
                <a:ext uri="{FF2B5EF4-FFF2-40B4-BE49-F238E27FC236}">
                  <a16:creationId xmlns:a16="http://schemas.microsoft.com/office/drawing/2014/main" id="{92A5970C-ED3D-3424-42E9-17C18966A1A6}"/>
                </a:ext>
              </a:extLst>
            </p:cNvPr>
            <p:cNvSpPr/>
            <p:nvPr/>
          </p:nvSpPr>
          <p:spPr>
            <a:xfrm>
              <a:off x="519720" y="3573020"/>
              <a:ext cx="3476589" cy="2013998"/>
            </a:xfrm>
            <a:prstGeom prst="roundRect">
              <a:avLst>
                <a:gd name="adj" fmla="val 6812"/>
              </a:avLst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E23DF24C-D19D-5BD3-38AB-3012D27CDC06}"/>
                </a:ext>
              </a:extLst>
            </p:cNvPr>
            <p:cNvSpPr txBox="1"/>
            <p:nvPr/>
          </p:nvSpPr>
          <p:spPr>
            <a:xfrm>
              <a:off x="821709" y="3588005"/>
              <a:ext cx="3155818" cy="466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Number of memory units to satisfy memory bandwidth requirement</a:t>
              </a: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B0348F6A-BEB9-691D-E58B-70E803C1A29E}"/>
                </a:ext>
              </a:extLst>
            </p:cNvPr>
            <p:cNvSpPr/>
            <p:nvPr/>
          </p:nvSpPr>
          <p:spPr>
            <a:xfrm>
              <a:off x="832494" y="4156814"/>
              <a:ext cx="2865545" cy="13625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80" name="Rounded Rectangle 279">
              <a:extLst>
                <a:ext uri="{FF2B5EF4-FFF2-40B4-BE49-F238E27FC236}">
                  <a16:creationId xmlns:a16="http://schemas.microsoft.com/office/drawing/2014/main" id="{F8BED7F6-952A-01A2-A6D5-558EDB3A5A09}"/>
                </a:ext>
              </a:extLst>
            </p:cNvPr>
            <p:cNvSpPr/>
            <p:nvPr/>
          </p:nvSpPr>
          <p:spPr>
            <a:xfrm rot="16200000">
              <a:off x="845516" y="5045395"/>
              <a:ext cx="488647" cy="210312"/>
            </a:xfrm>
            <a:prstGeom prst="roundRect">
              <a:avLst/>
            </a:pr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 MU</a:t>
              </a:r>
            </a:p>
          </p:txBody>
        </p:sp>
        <p:sp>
          <p:nvSpPr>
            <p:cNvPr id="281" name="Rounded Rectangle 280">
              <a:extLst>
                <a:ext uri="{FF2B5EF4-FFF2-40B4-BE49-F238E27FC236}">
                  <a16:creationId xmlns:a16="http://schemas.microsoft.com/office/drawing/2014/main" id="{544F9F06-2477-D65E-1A41-285FD0B1E7A5}"/>
                </a:ext>
              </a:extLst>
            </p:cNvPr>
            <p:cNvSpPr/>
            <p:nvPr/>
          </p:nvSpPr>
          <p:spPr>
            <a:xfrm rot="16200000">
              <a:off x="3228700" y="5042412"/>
              <a:ext cx="488647" cy="210312"/>
            </a:xfrm>
            <a:prstGeom prst="roundRect">
              <a:avLst/>
            </a:pr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MU</a:t>
              </a:r>
            </a:p>
          </p:txBody>
        </p: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86DE23D3-53ED-0492-3D78-634CE60D43EB}"/>
                </a:ext>
              </a:extLst>
            </p:cNvPr>
            <p:cNvCxnSpPr>
              <a:cxnSpLocks/>
              <a:stCxn id="286" idx="2"/>
              <a:endCxn id="281" idx="0"/>
            </p:cNvCxnSpPr>
            <p:nvPr/>
          </p:nvCxnSpPr>
          <p:spPr>
            <a:xfrm>
              <a:off x="3015361" y="5147568"/>
              <a:ext cx="352508" cy="0"/>
            </a:xfrm>
            <a:prstGeom prst="line">
              <a:avLst/>
            </a:prstGeom>
            <a:ln w="22225"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3" name="Rounded Rectangle 282">
              <a:extLst>
                <a:ext uri="{FF2B5EF4-FFF2-40B4-BE49-F238E27FC236}">
                  <a16:creationId xmlns:a16="http://schemas.microsoft.com/office/drawing/2014/main" id="{F65EC055-E35C-C987-399E-EF196377EDFA}"/>
                </a:ext>
              </a:extLst>
            </p:cNvPr>
            <p:cNvSpPr/>
            <p:nvPr/>
          </p:nvSpPr>
          <p:spPr>
            <a:xfrm rot="16200000">
              <a:off x="854794" y="4395060"/>
              <a:ext cx="488647" cy="210312"/>
            </a:xfrm>
            <a:prstGeom prst="roundRect">
              <a:avLst/>
            </a:pr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MU</a:t>
              </a:r>
            </a:p>
          </p:txBody>
        </p:sp>
        <p:sp>
          <p:nvSpPr>
            <p:cNvPr id="284" name="Rounded Rectangle 283">
              <a:extLst>
                <a:ext uri="{FF2B5EF4-FFF2-40B4-BE49-F238E27FC236}">
                  <a16:creationId xmlns:a16="http://schemas.microsoft.com/office/drawing/2014/main" id="{3EB0025E-F558-BFC4-801D-A16C325EC1DB}"/>
                </a:ext>
              </a:extLst>
            </p:cNvPr>
            <p:cNvSpPr/>
            <p:nvPr/>
          </p:nvSpPr>
          <p:spPr>
            <a:xfrm rot="16200000">
              <a:off x="1152702" y="4395060"/>
              <a:ext cx="488647" cy="210312"/>
            </a:xfrm>
            <a:prstGeom prst="roundRect">
              <a:avLst/>
            </a:pr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MU</a:t>
              </a: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27BA4BC2-9749-5049-3090-3E8D326022ED}"/>
                </a:ext>
              </a:extLst>
            </p:cNvPr>
            <p:cNvSpPr/>
            <p:nvPr/>
          </p:nvSpPr>
          <p:spPr>
            <a:xfrm>
              <a:off x="933896" y="4206997"/>
              <a:ext cx="605660" cy="1246704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86" name="Rounded Rectangle 285">
              <a:extLst>
                <a:ext uri="{FF2B5EF4-FFF2-40B4-BE49-F238E27FC236}">
                  <a16:creationId xmlns:a16="http://schemas.microsoft.com/office/drawing/2014/main" id="{B2A20768-F82E-6876-5955-F15811BF0CF5}"/>
                </a:ext>
              </a:extLst>
            </p:cNvPr>
            <p:cNvSpPr/>
            <p:nvPr/>
          </p:nvSpPr>
          <p:spPr>
            <a:xfrm rot="16200000">
              <a:off x="2665880" y="5042412"/>
              <a:ext cx="488647" cy="210312"/>
            </a:xfrm>
            <a:prstGeom prst="roundRect">
              <a:avLst/>
            </a:pr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MU</a:t>
              </a:r>
            </a:p>
          </p:txBody>
        </p:sp>
        <p:sp>
          <p:nvSpPr>
            <p:cNvPr id="287" name="Rounded Rectangle 286">
              <a:extLst>
                <a:ext uri="{FF2B5EF4-FFF2-40B4-BE49-F238E27FC236}">
                  <a16:creationId xmlns:a16="http://schemas.microsoft.com/office/drawing/2014/main" id="{BDFBF2FF-A8FE-63D3-CDC5-0E34BF3B64F4}"/>
                </a:ext>
              </a:extLst>
            </p:cNvPr>
            <p:cNvSpPr/>
            <p:nvPr/>
          </p:nvSpPr>
          <p:spPr>
            <a:xfrm rot="16200000">
              <a:off x="1149360" y="5045395"/>
              <a:ext cx="488647" cy="210312"/>
            </a:xfrm>
            <a:prstGeom prst="roundRect">
              <a:avLst/>
            </a:pr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MU</a:t>
              </a:r>
            </a:p>
          </p:txBody>
        </p:sp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id="{BB5F0DE3-761B-0ACE-5870-70B9AB5DCDAE}"/>
                </a:ext>
              </a:extLst>
            </p:cNvPr>
            <p:cNvSpPr/>
            <p:nvPr/>
          </p:nvSpPr>
          <p:spPr>
            <a:xfrm rot="16200000">
              <a:off x="1447268" y="5045395"/>
              <a:ext cx="488647" cy="210312"/>
            </a:xfrm>
            <a:prstGeom prst="roundRect">
              <a:avLst/>
            </a:pr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MU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083F7B52-F613-4AB6-FF04-D44147FE66B4}"/>
                </a:ext>
              </a:extLst>
            </p:cNvPr>
            <p:cNvSpPr txBox="1"/>
            <p:nvPr/>
          </p:nvSpPr>
          <p:spPr>
            <a:xfrm>
              <a:off x="548789" y="3578540"/>
              <a:ext cx="402674" cy="274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(4)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79258523-2173-754E-A121-F7DA6074EA9B}"/>
                    </a:ext>
                  </a:extLst>
                </p:cNvPr>
                <p:cNvSpPr txBox="1"/>
                <p:nvPr/>
              </p:nvSpPr>
              <p:spPr>
                <a:xfrm>
                  <a:off x="1796748" y="4160883"/>
                  <a:ext cx="1898858" cy="650868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𝐵𝑎𝑛𝑑𝑤𝑖𝑑𝑡h</m:t>
                        </m:r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𝑝𝑒𝑟</m:t>
                        </m:r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𝑀𝑈</m:t>
                        </m:r>
                      </m:oMath>
                    </m:oMathPara>
                  </a14:m>
                  <a:endParaRPr lang="en-US" sz="1100" dirty="0"/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i="1" dirty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𝐶𝑎𝑝𝑎𝑐𝑖𝑡𝑦</m:t>
                        </m:r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𝑝𝑒𝑟</m:t>
                        </m:r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𝑀𝑈</m:t>
                        </m:r>
                      </m:oMath>
                    </m:oMathPara>
                  </a14:m>
                  <a:endParaRPr lang="en-US" sz="1100" dirty="0"/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1100"/>
                          <m:t>⌈</m:t>
                        </m:r>
                        <m:sSub>
                          <m:sSub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𝒓𝒆𝒒</m:t>
                            </m:r>
                          </m:sub>
                        </m:sSub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11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100"/>
                          <m:t>⌉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79258523-2173-754E-A121-F7DA6074E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748" y="4160883"/>
                  <a:ext cx="1898858" cy="65086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58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1" name="Rounded Rectangle 290">
              <a:extLst>
                <a:ext uri="{FF2B5EF4-FFF2-40B4-BE49-F238E27FC236}">
                  <a16:creationId xmlns:a16="http://schemas.microsoft.com/office/drawing/2014/main" id="{F024E415-D63D-483A-992C-7247DDD2E262}"/>
                </a:ext>
              </a:extLst>
            </p:cNvPr>
            <p:cNvSpPr/>
            <p:nvPr/>
          </p:nvSpPr>
          <p:spPr>
            <a:xfrm rot="16200000">
              <a:off x="1746294" y="5045395"/>
              <a:ext cx="488647" cy="210312"/>
            </a:xfrm>
            <a:prstGeom prst="roundRect">
              <a:avLst/>
            </a:pr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 MU</a:t>
              </a:r>
            </a:p>
          </p:txBody>
        </p:sp>
        <p:sp>
          <p:nvSpPr>
            <p:cNvPr id="292" name="Rounded Rectangle 291">
              <a:extLst>
                <a:ext uri="{FF2B5EF4-FFF2-40B4-BE49-F238E27FC236}">
                  <a16:creationId xmlns:a16="http://schemas.microsoft.com/office/drawing/2014/main" id="{DDF8C3E2-7362-61DD-7983-4F8CE206B7A0}"/>
                </a:ext>
              </a:extLst>
            </p:cNvPr>
            <p:cNvSpPr/>
            <p:nvPr/>
          </p:nvSpPr>
          <p:spPr>
            <a:xfrm rot="16200000">
              <a:off x="2050138" y="5045395"/>
              <a:ext cx="488647" cy="210312"/>
            </a:xfrm>
            <a:prstGeom prst="roundRect">
              <a:avLst/>
            </a:pr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MU</a:t>
              </a:r>
            </a:p>
          </p:txBody>
        </p:sp>
        <p:sp>
          <p:nvSpPr>
            <p:cNvPr id="293" name="Rounded Rectangle 292">
              <a:extLst>
                <a:ext uri="{FF2B5EF4-FFF2-40B4-BE49-F238E27FC236}">
                  <a16:creationId xmlns:a16="http://schemas.microsoft.com/office/drawing/2014/main" id="{E560EAAB-F95D-3F06-B87F-9B59FDD5368B}"/>
                </a:ext>
              </a:extLst>
            </p:cNvPr>
            <p:cNvSpPr/>
            <p:nvPr/>
          </p:nvSpPr>
          <p:spPr>
            <a:xfrm rot="16200000">
              <a:off x="2348046" y="5045395"/>
              <a:ext cx="488647" cy="210312"/>
            </a:xfrm>
            <a:prstGeom prst="roundRect">
              <a:avLst/>
            </a:pr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MU</a:t>
              </a: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B7331134-4F95-130B-144D-A2C804A681BA}"/>
              </a:ext>
            </a:extLst>
          </p:cNvPr>
          <p:cNvGrpSpPr/>
          <p:nvPr/>
        </p:nvGrpSpPr>
        <p:grpSpPr>
          <a:xfrm>
            <a:off x="4360956" y="4132715"/>
            <a:ext cx="3482123" cy="2261263"/>
            <a:chOff x="4069879" y="3573020"/>
            <a:chExt cx="3482123" cy="2013998"/>
          </a:xfrm>
        </p:grpSpPr>
        <p:sp>
          <p:nvSpPr>
            <p:cNvPr id="295" name="Rounded Rectangle 294">
              <a:extLst>
                <a:ext uri="{FF2B5EF4-FFF2-40B4-BE49-F238E27FC236}">
                  <a16:creationId xmlns:a16="http://schemas.microsoft.com/office/drawing/2014/main" id="{A63C4B48-01A9-8606-CF0B-D5B7ECB36DED}"/>
                </a:ext>
              </a:extLst>
            </p:cNvPr>
            <p:cNvSpPr/>
            <p:nvPr/>
          </p:nvSpPr>
          <p:spPr>
            <a:xfrm>
              <a:off x="4075413" y="3573020"/>
              <a:ext cx="3476589" cy="2013998"/>
            </a:xfrm>
            <a:prstGeom prst="roundRect">
              <a:avLst>
                <a:gd name="adj" fmla="val 6812"/>
              </a:avLst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BB54A964-9E71-075E-73D5-925538B34F0E}"/>
                </a:ext>
              </a:extLst>
            </p:cNvPr>
            <p:cNvGrpSpPr/>
            <p:nvPr/>
          </p:nvGrpSpPr>
          <p:grpSpPr>
            <a:xfrm>
              <a:off x="4723863" y="4059137"/>
              <a:ext cx="2402217" cy="1191328"/>
              <a:chOff x="4412509" y="4053969"/>
              <a:chExt cx="2919616" cy="14467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4" name="Rectangle 303">
                    <a:extLst>
                      <a:ext uri="{FF2B5EF4-FFF2-40B4-BE49-F238E27FC236}">
                        <a16:creationId xmlns:a16="http://schemas.microsoft.com/office/drawing/2014/main" id="{98821FA9-E2EC-A73F-FF0D-AB8F74F1E990}"/>
                      </a:ext>
                    </a:extLst>
                  </p:cNvPr>
                  <p:cNvSpPr/>
                  <p:nvPr/>
                </p:nvSpPr>
                <p:spPr>
                  <a:xfrm>
                    <a:off x="4652126" y="4290628"/>
                    <a:ext cx="2425923" cy="974731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Mem BW: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2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12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oMath>
                    </a14:m>
                    <a:endParaRPr lang="en-US" sz="1200" b="1" dirty="0">
                      <a:solidFill>
                        <a:schemeClr val="bg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1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𝑰𝑶</m:t>
                              </m:r>
                              <m:r>
                                <a:rPr lang="en-US" sz="1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sz="1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/>
                            <m:t>⌈</m:t>
                          </m:r>
                          <m:sSub>
                            <m:sSubPr>
                              <m:ctrlPr>
                                <a:rPr lang="en-US" sz="1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1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sz="1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sz="12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𝐈𝐎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/>
                            <m:t>⌉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04" name="Rectangle 303">
                    <a:extLst>
                      <a:ext uri="{FF2B5EF4-FFF2-40B4-BE49-F238E27FC236}">
                        <a16:creationId xmlns:a16="http://schemas.microsoft.com/office/drawing/2014/main" id="{98821FA9-E2EC-A73F-FF0D-AB8F74F1E99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2126" y="4290628"/>
                    <a:ext cx="2425923" cy="97473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6FB53A63-6F51-15B6-4C8C-DAE2A935041F}"/>
                  </a:ext>
                </a:extLst>
              </p:cNvPr>
              <p:cNvSpPr/>
              <p:nvPr/>
            </p:nvSpPr>
            <p:spPr>
              <a:xfrm rot="16200000">
                <a:off x="4020582" y="4687263"/>
                <a:ext cx="974731" cy="190878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ln w="0">
                      <a:noFill/>
                    </a:ln>
                    <a:solidFill>
                      <a:schemeClr val="tx1"/>
                    </a:solidFill>
                  </a:rPr>
                  <a:t>PCIe</a:t>
                </a: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26CB6F00-E0D7-299B-0584-0714467228C2}"/>
                  </a:ext>
                </a:extLst>
              </p:cNvPr>
              <p:cNvSpPr/>
              <p:nvPr/>
            </p:nvSpPr>
            <p:spPr>
              <a:xfrm rot="16200000">
                <a:off x="7085233" y="4331453"/>
                <a:ext cx="287717" cy="206067"/>
              </a:xfrm>
              <a:prstGeom prst="rect">
                <a:avLst/>
              </a:prstGeom>
              <a:solidFill>
                <a:srgbClr val="2077B4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208401CB-10BB-FE8C-A3DA-A863E563B71E}"/>
                  </a:ext>
                </a:extLst>
              </p:cNvPr>
              <p:cNvSpPr/>
              <p:nvPr/>
            </p:nvSpPr>
            <p:spPr>
              <a:xfrm rot="16200000">
                <a:off x="7083098" y="4674961"/>
                <a:ext cx="287717" cy="206067"/>
              </a:xfrm>
              <a:prstGeom prst="rect">
                <a:avLst/>
              </a:prstGeom>
              <a:solidFill>
                <a:srgbClr val="2077B4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2E614D5D-3277-0F02-44DA-7E2A6C84FD79}"/>
                  </a:ext>
                </a:extLst>
              </p:cNvPr>
              <p:cNvSpPr/>
              <p:nvPr/>
            </p:nvSpPr>
            <p:spPr>
              <a:xfrm rot="16200000">
                <a:off x="7083099" y="5018468"/>
                <a:ext cx="287717" cy="206067"/>
              </a:xfrm>
              <a:prstGeom prst="rect">
                <a:avLst/>
              </a:prstGeom>
              <a:solidFill>
                <a:srgbClr val="2077B4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E8CCBE01-FBB4-8163-D2A7-D7A84C32B2D3}"/>
                  </a:ext>
                </a:extLst>
              </p:cNvPr>
              <p:cNvSpPr/>
              <p:nvPr/>
            </p:nvSpPr>
            <p:spPr>
              <a:xfrm>
                <a:off x="4664245" y="4053969"/>
                <a:ext cx="319594" cy="185513"/>
              </a:xfrm>
              <a:prstGeom prst="rect">
                <a:avLst/>
              </a:prstGeom>
              <a:solidFill>
                <a:srgbClr val="2077B4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2A442200-9F1F-F8A1-3259-DA6315B29D95}"/>
                  </a:ext>
                </a:extLst>
              </p:cNvPr>
              <p:cNvSpPr/>
              <p:nvPr/>
            </p:nvSpPr>
            <p:spPr>
              <a:xfrm>
                <a:off x="5083087" y="4053969"/>
                <a:ext cx="319594" cy="185513"/>
              </a:xfrm>
              <a:prstGeom prst="rect">
                <a:avLst/>
              </a:prstGeom>
              <a:solidFill>
                <a:srgbClr val="2077B4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8E49527B-6FDF-C22B-6A91-9D80C8CA0ED4}"/>
                  </a:ext>
                </a:extLst>
              </p:cNvPr>
              <p:cNvSpPr/>
              <p:nvPr/>
            </p:nvSpPr>
            <p:spPr>
              <a:xfrm>
                <a:off x="5501929" y="4053969"/>
                <a:ext cx="319594" cy="185513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BDC6F721-5E5C-FA65-5A34-8F6C0199B13A}"/>
                  </a:ext>
                </a:extLst>
              </p:cNvPr>
              <p:cNvSpPr/>
              <p:nvPr/>
            </p:nvSpPr>
            <p:spPr>
              <a:xfrm>
                <a:off x="5920773" y="4053969"/>
                <a:ext cx="319594" cy="185513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CBD00A81-C3EE-759A-1F17-8985FA681D2E}"/>
                  </a:ext>
                </a:extLst>
              </p:cNvPr>
              <p:cNvSpPr/>
              <p:nvPr/>
            </p:nvSpPr>
            <p:spPr>
              <a:xfrm>
                <a:off x="6339615" y="4053969"/>
                <a:ext cx="319594" cy="185513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38E23612-FA0C-0B88-6618-5FDC7C5059F0}"/>
                  </a:ext>
                </a:extLst>
              </p:cNvPr>
              <p:cNvSpPr/>
              <p:nvPr/>
            </p:nvSpPr>
            <p:spPr>
              <a:xfrm>
                <a:off x="6758455" y="4053969"/>
                <a:ext cx="319594" cy="185513"/>
              </a:xfrm>
              <a:prstGeom prst="rect">
                <a:avLst/>
              </a:prstGeom>
              <a:solidFill>
                <a:srgbClr val="0176B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0DC5C982-8B86-0862-8ACD-8F18982667B1}"/>
                  </a:ext>
                </a:extLst>
              </p:cNvPr>
              <p:cNvSpPr/>
              <p:nvPr/>
            </p:nvSpPr>
            <p:spPr>
              <a:xfrm>
                <a:off x="4664245" y="5315187"/>
                <a:ext cx="319594" cy="185513"/>
              </a:xfrm>
              <a:prstGeom prst="rect">
                <a:avLst/>
              </a:prstGeom>
              <a:solidFill>
                <a:srgbClr val="BAA10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9801CBB0-870C-FAC9-57C6-923EC1BD3E0B}"/>
                  </a:ext>
                </a:extLst>
              </p:cNvPr>
              <p:cNvSpPr/>
              <p:nvPr/>
            </p:nvSpPr>
            <p:spPr>
              <a:xfrm>
                <a:off x="5083087" y="5315187"/>
                <a:ext cx="319594" cy="185513"/>
              </a:xfrm>
              <a:prstGeom prst="rect">
                <a:avLst/>
              </a:prstGeom>
              <a:solidFill>
                <a:srgbClr val="BAA10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E76F232D-DCEA-84C3-2775-9D2DF0872274}"/>
                  </a:ext>
                </a:extLst>
              </p:cNvPr>
              <p:cNvSpPr/>
              <p:nvPr/>
            </p:nvSpPr>
            <p:spPr>
              <a:xfrm>
                <a:off x="5501929" y="5315187"/>
                <a:ext cx="319594" cy="185513"/>
              </a:xfrm>
              <a:prstGeom prst="rect">
                <a:avLst/>
              </a:prstGeom>
              <a:solidFill>
                <a:srgbClr val="BAA10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49ACD19D-28AC-9543-9E0C-CDCEB6DF9AA0}"/>
                  </a:ext>
                </a:extLst>
              </p:cNvPr>
              <p:cNvSpPr/>
              <p:nvPr/>
            </p:nvSpPr>
            <p:spPr>
              <a:xfrm>
                <a:off x="5920773" y="5315187"/>
                <a:ext cx="319594" cy="185513"/>
              </a:xfrm>
              <a:prstGeom prst="rect">
                <a:avLst/>
              </a:prstGeom>
              <a:solidFill>
                <a:srgbClr val="BAA10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3C2303C8-8865-44B7-54B3-3EE94573FB1B}"/>
                  </a:ext>
                </a:extLst>
              </p:cNvPr>
              <p:cNvSpPr/>
              <p:nvPr/>
            </p:nvSpPr>
            <p:spPr>
              <a:xfrm>
                <a:off x="6339615" y="5315187"/>
                <a:ext cx="319594" cy="185513"/>
              </a:xfrm>
              <a:prstGeom prst="rect">
                <a:avLst/>
              </a:prstGeom>
              <a:solidFill>
                <a:srgbClr val="BAA10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E24C7914-AB1C-23E3-C7F7-06809480B127}"/>
                  </a:ext>
                </a:extLst>
              </p:cNvPr>
              <p:cNvSpPr/>
              <p:nvPr/>
            </p:nvSpPr>
            <p:spPr>
              <a:xfrm>
                <a:off x="6758455" y="5315187"/>
                <a:ext cx="319594" cy="185513"/>
              </a:xfrm>
              <a:prstGeom prst="rect">
                <a:avLst/>
              </a:prstGeom>
              <a:solidFill>
                <a:srgbClr val="BAA10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3AD0103-2370-0A02-BAA2-BBB99C0A8A5A}"/>
                </a:ext>
              </a:extLst>
            </p:cNvPr>
            <p:cNvSpPr txBox="1"/>
            <p:nvPr/>
          </p:nvSpPr>
          <p:spPr>
            <a:xfrm>
              <a:off x="4348859" y="3588006"/>
              <a:ext cx="3145787" cy="466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Distribution of SiP I/Os for memory and network communication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D05754FB-3EDC-ABA7-29D3-40EDCDE46E7C}"/>
                </a:ext>
              </a:extLst>
            </p:cNvPr>
            <p:cNvSpPr txBox="1"/>
            <p:nvPr/>
          </p:nvSpPr>
          <p:spPr>
            <a:xfrm>
              <a:off x="4069879" y="3578540"/>
              <a:ext cx="402674" cy="274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(5)</a:t>
              </a: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7644344B-4AA5-9D35-D49E-C58B1E32DCEF}"/>
                </a:ext>
              </a:extLst>
            </p:cNvPr>
            <p:cNvSpPr/>
            <p:nvPr/>
          </p:nvSpPr>
          <p:spPr>
            <a:xfrm>
              <a:off x="4348859" y="5371382"/>
              <a:ext cx="262957" cy="131984"/>
            </a:xfrm>
            <a:prstGeom prst="rect">
              <a:avLst/>
            </a:prstGeom>
            <a:solidFill>
              <a:srgbClr val="0176B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433C4183-517D-FBE9-B42B-E8085F19D7C1}"/>
                </a:ext>
              </a:extLst>
            </p:cNvPr>
            <p:cNvSpPr txBox="1"/>
            <p:nvPr/>
          </p:nvSpPr>
          <p:spPr>
            <a:xfrm>
              <a:off x="4595222" y="5319859"/>
              <a:ext cx="12715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SiP I/O for memory</a:t>
              </a: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C63CFE5-FAD7-3DFB-D873-A17173F9AA22}"/>
                </a:ext>
              </a:extLst>
            </p:cNvPr>
            <p:cNvSpPr/>
            <p:nvPr/>
          </p:nvSpPr>
          <p:spPr>
            <a:xfrm>
              <a:off x="5894384" y="5370341"/>
              <a:ext cx="262957" cy="131984"/>
            </a:xfrm>
            <a:prstGeom prst="rect">
              <a:avLst/>
            </a:prstGeom>
            <a:solidFill>
              <a:srgbClr val="BAA10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62929B46-527F-6E6E-DA36-259AD95497AC}"/>
                </a:ext>
              </a:extLst>
            </p:cNvPr>
            <p:cNvSpPr txBox="1"/>
            <p:nvPr/>
          </p:nvSpPr>
          <p:spPr>
            <a:xfrm>
              <a:off x="6123991" y="5326708"/>
              <a:ext cx="12554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SiP I/O for network</a:t>
              </a:r>
            </a:p>
          </p:txBody>
        </p:sp>
        <p:sp>
          <p:nvSpPr>
            <p:cNvPr id="303" name="Rounded Rectangle 302">
              <a:extLst>
                <a:ext uri="{FF2B5EF4-FFF2-40B4-BE49-F238E27FC236}">
                  <a16:creationId xmlns:a16="http://schemas.microsoft.com/office/drawing/2014/main" id="{3652A73F-9F8A-13E4-FAA9-63641D23ECF4}"/>
                </a:ext>
              </a:extLst>
            </p:cNvPr>
            <p:cNvSpPr/>
            <p:nvPr/>
          </p:nvSpPr>
          <p:spPr>
            <a:xfrm>
              <a:off x="4309084" y="5328335"/>
              <a:ext cx="3018390" cy="215547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8BD415-99F5-51BC-3184-AC7947EA22C7}"/>
              </a:ext>
            </a:extLst>
          </p:cNvPr>
          <p:cNvGrpSpPr/>
          <p:nvPr/>
        </p:nvGrpSpPr>
        <p:grpSpPr>
          <a:xfrm>
            <a:off x="8213260" y="4132717"/>
            <a:ext cx="3476589" cy="2261264"/>
            <a:chOff x="8213260" y="3948523"/>
            <a:chExt cx="3476589" cy="2261264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7839077C-725D-3A57-EA0A-10DE8AF5A45C}"/>
                </a:ext>
              </a:extLst>
            </p:cNvPr>
            <p:cNvGrpSpPr/>
            <p:nvPr/>
          </p:nvGrpSpPr>
          <p:grpSpPr>
            <a:xfrm>
              <a:off x="8213260" y="3948523"/>
              <a:ext cx="3476589" cy="2261264"/>
              <a:chOff x="8207411" y="3976024"/>
              <a:chExt cx="3476589" cy="2261264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510E13EF-1E2A-9A0F-7D51-948F86D330DA}"/>
                  </a:ext>
                </a:extLst>
              </p:cNvPr>
              <p:cNvSpPr/>
              <p:nvPr/>
            </p:nvSpPr>
            <p:spPr>
              <a:xfrm>
                <a:off x="8207411" y="3976024"/>
                <a:ext cx="3476589" cy="2261264"/>
              </a:xfrm>
              <a:prstGeom prst="roundRect">
                <a:avLst>
                  <a:gd name="adj" fmla="val 6812"/>
                </a:avLst>
              </a:prstGeom>
              <a:noFill/>
              <a:ln w="1270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28D11C91-49BA-9677-21DB-65F9D5C51200}"/>
                  </a:ext>
                </a:extLst>
              </p:cNvPr>
              <p:cNvGrpSpPr/>
              <p:nvPr/>
            </p:nvGrpSpPr>
            <p:grpSpPr>
              <a:xfrm>
                <a:off x="8670860" y="4378435"/>
                <a:ext cx="2560233" cy="1721881"/>
                <a:chOff x="8259804" y="4344315"/>
                <a:chExt cx="2301646" cy="1511084"/>
              </a:xfrm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144E8925-C966-BC16-DCC5-F5BF8164D568}"/>
                    </a:ext>
                  </a:extLst>
                </p:cNvPr>
                <p:cNvGrpSpPr/>
                <p:nvPr/>
              </p:nvGrpSpPr>
              <p:grpSpPr>
                <a:xfrm rot="16200000">
                  <a:off x="8179506" y="4434232"/>
                  <a:ext cx="566766" cy="395856"/>
                  <a:chOff x="7885822" y="1569770"/>
                  <a:chExt cx="2806332" cy="1505851"/>
                </a:xfrm>
              </p:grpSpPr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A9F968EC-165A-3714-932F-318BDC0F4E6C}"/>
                      </a:ext>
                    </a:extLst>
                  </p:cNvPr>
                  <p:cNvSpPr/>
                  <p:nvPr/>
                </p:nvSpPr>
                <p:spPr>
                  <a:xfrm>
                    <a:off x="8157328" y="1811690"/>
                    <a:ext cx="2303833" cy="996400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166C9842-9FBA-0DBA-6AE4-EC90A2D1ECE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103318" y="2219254"/>
                    <a:ext cx="996400" cy="181272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4CD98394-5F9E-0596-9326-160C6F90297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8640" y="1860899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CE0A8991-42C3-224E-E4F5-D1C03F193FD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6613" y="2212043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C510250F-4CE5-9D9A-46DD-268C980D1C6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6613" y="2563186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4E9611EE-948B-1AD1-8811-C4787809E1AC}"/>
                      </a:ext>
                    </a:extLst>
                  </p:cNvPr>
                  <p:cNvSpPr/>
                  <p:nvPr/>
                </p:nvSpPr>
                <p:spPr>
                  <a:xfrm>
                    <a:off x="8168837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AA7C2593-D091-513D-4A1E-A60EF37FBAA5}"/>
                      </a:ext>
                    </a:extLst>
                  </p:cNvPr>
                  <p:cNvSpPr/>
                  <p:nvPr/>
                </p:nvSpPr>
                <p:spPr>
                  <a:xfrm>
                    <a:off x="8566600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FB4B60D5-200E-324C-28ED-4F67CE89B5B3}"/>
                      </a:ext>
                    </a:extLst>
                  </p:cNvPr>
                  <p:cNvSpPr/>
                  <p:nvPr/>
                </p:nvSpPr>
                <p:spPr>
                  <a:xfrm>
                    <a:off x="8964363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Rectangle 215">
                    <a:extLst>
                      <a:ext uri="{FF2B5EF4-FFF2-40B4-BE49-F238E27FC236}">
                        <a16:creationId xmlns:a16="http://schemas.microsoft.com/office/drawing/2014/main" id="{3E273657-BF28-DBB9-CEE2-5F1E8820072E}"/>
                      </a:ext>
                    </a:extLst>
                  </p:cNvPr>
                  <p:cNvSpPr/>
                  <p:nvPr/>
                </p:nvSpPr>
                <p:spPr>
                  <a:xfrm>
                    <a:off x="9362127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466C22DE-F405-A127-05DD-F91803C18761}"/>
                      </a:ext>
                    </a:extLst>
                  </p:cNvPr>
                  <p:cNvSpPr/>
                  <p:nvPr/>
                </p:nvSpPr>
                <p:spPr>
                  <a:xfrm>
                    <a:off x="9759890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E125C937-C7E8-13BA-E75E-7F99F8F59898}"/>
                      </a:ext>
                    </a:extLst>
                  </p:cNvPr>
                  <p:cNvSpPr/>
                  <p:nvPr/>
                </p:nvSpPr>
                <p:spPr>
                  <a:xfrm>
                    <a:off x="10157651" y="1569770"/>
                    <a:ext cx="303510" cy="18963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DB99EDFA-9429-1014-6C52-278CC9F893F0}"/>
                      </a:ext>
                    </a:extLst>
                  </p:cNvPr>
                  <p:cNvSpPr/>
                  <p:nvPr/>
                </p:nvSpPr>
                <p:spPr>
                  <a:xfrm>
                    <a:off x="8168837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37FDF8A1-31E5-FA09-2802-3F3D75A502C4}"/>
                      </a:ext>
                    </a:extLst>
                  </p:cNvPr>
                  <p:cNvSpPr/>
                  <p:nvPr/>
                </p:nvSpPr>
                <p:spPr>
                  <a:xfrm>
                    <a:off x="8566600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25F59658-C4EE-6050-607C-892E65C19425}"/>
                      </a:ext>
                    </a:extLst>
                  </p:cNvPr>
                  <p:cNvSpPr/>
                  <p:nvPr/>
                </p:nvSpPr>
                <p:spPr>
                  <a:xfrm>
                    <a:off x="8964363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9868ED9A-C20E-4F9A-5AA9-CBDD06FF9D77}"/>
                      </a:ext>
                    </a:extLst>
                  </p:cNvPr>
                  <p:cNvSpPr/>
                  <p:nvPr/>
                </p:nvSpPr>
                <p:spPr>
                  <a:xfrm>
                    <a:off x="9362127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F180574C-BD3D-B1D5-7BD1-1C4E18F4619A}"/>
                      </a:ext>
                    </a:extLst>
                  </p:cNvPr>
                  <p:cNvSpPr/>
                  <p:nvPr/>
                </p:nvSpPr>
                <p:spPr>
                  <a:xfrm>
                    <a:off x="9759890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CFE88E45-F17D-E5C1-787E-44C428D97990}"/>
                      </a:ext>
                    </a:extLst>
                  </p:cNvPr>
                  <p:cNvSpPr/>
                  <p:nvPr/>
                </p:nvSpPr>
                <p:spPr>
                  <a:xfrm>
                    <a:off x="10157651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0840D986-80A5-B4FA-5E51-C0A03793AFAC}"/>
                    </a:ext>
                  </a:extLst>
                </p:cNvPr>
                <p:cNvGrpSpPr/>
                <p:nvPr/>
              </p:nvGrpSpPr>
              <p:grpSpPr>
                <a:xfrm rot="16200000">
                  <a:off x="8736249" y="4439314"/>
                  <a:ext cx="566766" cy="395856"/>
                  <a:chOff x="7885822" y="1569770"/>
                  <a:chExt cx="2806332" cy="1505851"/>
                </a:xfrm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FB12D979-B143-76C2-E2ED-5CE24D5AFFB9}"/>
                      </a:ext>
                    </a:extLst>
                  </p:cNvPr>
                  <p:cNvSpPr/>
                  <p:nvPr/>
                </p:nvSpPr>
                <p:spPr>
                  <a:xfrm>
                    <a:off x="8157328" y="1811690"/>
                    <a:ext cx="2303833" cy="996400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7350CAFD-8146-ADF9-D17F-63FC213609C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103318" y="2219254"/>
                    <a:ext cx="996400" cy="181272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638471F8-B27A-5A4F-0A01-3956D2327A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8640" y="1860899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47ED7D2F-469D-DEBA-FB80-8F285E28127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6613" y="2212043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D70D0C71-1A38-75C9-9A0C-386F51189B2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6613" y="2563186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77A9B12C-6533-3582-E0FD-A17940386724}"/>
                      </a:ext>
                    </a:extLst>
                  </p:cNvPr>
                  <p:cNvSpPr/>
                  <p:nvPr/>
                </p:nvSpPr>
                <p:spPr>
                  <a:xfrm>
                    <a:off x="8168837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72137D22-36E2-EB01-89A7-F029AA0E3C6E}"/>
                      </a:ext>
                    </a:extLst>
                  </p:cNvPr>
                  <p:cNvSpPr/>
                  <p:nvPr/>
                </p:nvSpPr>
                <p:spPr>
                  <a:xfrm>
                    <a:off x="8566600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D6F22D93-0AF3-70F7-37AD-4D25BC968D0C}"/>
                      </a:ext>
                    </a:extLst>
                  </p:cNvPr>
                  <p:cNvSpPr/>
                  <p:nvPr/>
                </p:nvSpPr>
                <p:spPr>
                  <a:xfrm>
                    <a:off x="8964363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02C58CF1-1884-49B0-625C-AA4F3FC16F85}"/>
                      </a:ext>
                    </a:extLst>
                  </p:cNvPr>
                  <p:cNvSpPr/>
                  <p:nvPr/>
                </p:nvSpPr>
                <p:spPr>
                  <a:xfrm>
                    <a:off x="9362127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78F93C21-5A35-629A-2B36-B57F5D4295F2}"/>
                      </a:ext>
                    </a:extLst>
                  </p:cNvPr>
                  <p:cNvSpPr/>
                  <p:nvPr/>
                </p:nvSpPr>
                <p:spPr>
                  <a:xfrm>
                    <a:off x="9759890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7B865A46-5924-1D40-C4C9-82A6FF580BF6}"/>
                      </a:ext>
                    </a:extLst>
                  </p:cNvPr>
                  <p:cNvSpPr/>
                  <p:nvPr/>
                </p:nvSpPr>
                <p:spPr>
                  <a:xfrm>
                    <a:off x="10157651" y="1569770"/>
                    <a:ext cx="303510" cy="18963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01917228-4D34-38C4-57BC-D7A7C2E90E7A}"/>
                      </a:ext>
                    </a:extLst>
                  </p:cNvPr>
                  <p:cNvSpPr/>
                  <p:nvPr/>
                </p:nvSpPr>
                <p:spPr>
                  <a:xfrm>
                    <a:off x="8168837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C87F3361-5A25-DE0F-F93C-944C5F395A70}"/>
                      </a:ext>
                    </a:extLst>
                  </p:cNvPr>
                  <p:cNvSpPr/>
                  <p:nvPr/>
                </p:nvSpPr>
                <p:spPr>
                  <a:xfrm>
                    <a:off x="8566600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77908648-0161-8327-461C-1684F1FDF3FA}"/>
                      </a:ext>
                    </a:extLst>
                  </p:cNvPr>
                  <p:cNvSpPr/>
                  <p:nvPr/>
                </p:nvSpPr>
                <p:spPr>
                  <a:xfrm>
                    <a:off x="8964363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9B21A6F8-07CD-D993-5FEA-B880A5D4090A}"/>
                      </a:ext>
                    </a:extLst>
                  </p:cNvPr>
                  <p:cNvSpPr/>
                  <p:nvPr/>
                </p:nvSpPr>
                <p:spPr>
                  <a:xfrm>
                    <a:off x="9362127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98DDECC4-589E-D659-2A16-777FCE36B4CC}"/>
                      </a:ext>
                    </a:extLst>
                  </p:cNvPr>
                  <p:cNvSpPr/>
                  <p:nvPr/>
                </p:nvSpPr>
                <p:spPr>
                  <a:xfrm>
                    <a:off x="9759890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F8DCEE30-CCC1-1EBF-CCB9-AFD5BC4A49FD}"/>
                      </a:ext>
                    </a:extLst>
                  </p:cNvPr>
                  <p:cNvSpPr/>
                  <p:nvPr/>
                </p:nvSpPr>
                <p:spPr>
                  <a:xfrm>
                    <a:off x="10157651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31BF3C4B-6B86-1FFD-0A00-9D652AA32FCC}"/>
                    </a:ext>
                  </a:extLst>
                </p:cNvPr>
                <p:cNvGrpSpPr/>
                <p:nvPr/>
              </p:nvGrpSpPr>
              <p:grpSpPr>
                <a:xfrm rot="16200000">
                  <a:off x="9231246" y="4440519"/>
                  <a:ext cx="566766" cy="395856"/>
                  <a:chOff x="7885822" y="1569770"/>
                  <a:chExt cx="2806332" cy="1505851"/>
                </a:xfrm>
              </p:grpSpPr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D20E4DDE-E3BD-623C-233C-76CE385A13F9}"/>
                      </a:ext>
                    </a:extLst>
                  </p:cNvPr>
                  <p:cNvSpPr/>
                  <p:nvPr/>
                </p:nvSpPr>
                <p:spPr>
                  <a:xfrm>
                    <a:off x="8157328" y="1811690"/>
                    <a:ext cx="2303833" cy="996400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3F7AF623-D8A8-1C4A-F1DD-BD454F7E2F6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103318" y="2219254"/>
                    <a:ext cx="996400" cy="181272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E542A57E-8C65-6285-DC98-CAE97F7FC50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8640" y="1860899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AD5E94A4-AE2E-E06C-2299-D49468E0F51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6613" y="2212043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C622BBC6-A0ED-9281-B69A-CD5564763A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6613" y="2563186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0B7D87E7-9B32-A17B-8CCB-791FA42A3AD0}"/>
                      </a:ext>
                    </a:extLst>
                  </p:cNvPr>
                  <p:cNvSpPr/>
                  <p:nvPr/>
                </p:nvSpPr>
                <p:spPr>
                  <a:xfrm>
                    <a:off x="8168837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C55DBD90-089A-9D12-8E21-53A6087DEAD5}"/>
                      </a:ext>
                    </a:extLst>
                  </p:cNvPr>
                  <p:cNvSpPr/>
                  <p:nvPr/>
                </p:nvSpPr>
                <p:spPr>
                  <a:xfrm>
                    <a:off x="8566600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2D6119A1-FB50-1F13-77C0-CAA8E476C5E3}"/>
                      </a:ext>
                    </a:extLst>
                  </p:cNvPr>
                  <p:cNvSpPr/>
                  <p:nvPr/>
                </p:nvSpPr>
                <p:spPr>
                  <a:xfrm>
                    <a:off x="8964363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4C332E56-1546-C9F2-420B-3A207731ADE5}"/>
                      </a:ext>
                    </a:extLst>
                  </p:cNvPr>
                  <p:cNvSpPr/>
                  <p:nvPr/>
                </p:nvSpPr>
                <p:spPr>
                  <a:xfrm>
                    <a:off x="9362127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7A4CFDD0-5BD8-EFA8-CEC3-2673FED8D458}"/>
                      </a:ext>
                    </a:extLst>
                  </p:cNvPr>
                  <p:cNvSpPr/>
                  <p:nvPr/>
                </p:nvSpPr>
                <p:spPr>
                  <a:xfrm>
                    <a:off x="9759890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5C9E3C09-820E-C0F9-B815-D3943D4B7FF2}"/>
                      </a:ext>
                    </a:extLst>
                  </p:cNvPr>
                  <p:cNvSpPr/>
                  <p:nvPr/>
                </p:nvSpPr>
                <p:spPr>
                  <a:xfrm>
                    <a:off x="10157651" y="1569770"/>
                    <a:ext cx="303510" cy="18963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363F435E-4223-2ACF-EA0E-86A3A532CC02}"/>
                      </a:ext>
                    </a:extLst>
                  </p:cNvPr>
                  <p:cNvSpPr/>
                  <p:nvPr/>
                </p:nvSpPr>
                <p:spPr>
                  <a:xfrm>
                    <a:off x="8168837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3CEAF4DE-7221-7782-FBFF-E495E64D2AC1}"/>
                      </a:ext>
                    </a:extLst>
                  </p:cNvPr>
                  <p:cNvSpPr/>
                  <p:nvPr/>
                </p:nvSpPr>
                <p:spPr>
                  <a:xfrm>
                    <a:off x="8566600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9BF8A6B6-96F0-D283-A31B-2ACFD0BAC1C9}"/>
                      </a:ext>
                    </a:extLst>
                  </p:cNvPr>
                  <p:cNvSpPr/>
                  <p:nvPr/>
                </p:nvSpPr>
                <p:spPr>
                  <a:xfrm>
                    <a:off x="8964363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D65171C2-8D8A-AE1B-0EEE-E1F2793E7FB9}"/>
                      </a:ext>
                    </a:extLst>
                  </p:cNvPr>
                  <p:cNvSpPr/>
                  <p:nvPr/>
                </p:nvSpPr>
                <p:spPr>
                  <a:xfrm>
                    <a:off x="9362127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CFEA30CE-6BF0-5006-0CC3-B31D9208483D}"/>
                      </a:ext>
                    </a:extLst>
                  </p:cNvPr>
                  <p:cNvSpPr/>
                  <p:nvPr/>
                </p:nvSpPr>
                <p:spPr>
                  <a:xfrm>
                    <a:off x="9759890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4C568DA6-53E8-1160-950F-57BE06EFC4C3}"/>
                      </a:ext>
                    </a:extLst>
                  </p:cNvPr>
                  <p:cNvSpPr/>
                  <p:nvPr/>
                </p:nvSpPr>
                <p:spPr>
                  <a:xfrm>
                    <a:off x="10157651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859CA299-9FFF-DF9C-66B9-D06D0FC2FC74}"/>
                    </a:ext>
                  </a:extLst>
                </p:cNvPr>
                <p:cNvGrpSpPr/>
                <p:nvPr/>
              </p:nvGrpSpPr>
              <p:grpSpPr>
                <a:xfrm rot="16200000">
                  <a:off x="10080139" y="4429770"/>
                  <a:ext cx="566766" cy="395856"/>
                  <a:chOff x="7885822" y="1569770"/>
                  <a:chExt cx="2806332" cy="1505851"/>
                </a:xfrm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39AC2448-D877-19BA-1F89-67F1DFD40837}"/>
                      </a:ext>
                    </a:extLst>
                  </p:cNvPr>
                  <p:cNvSpPr/>
                  <p:nvPr/>
                </p:nvSpPr>
                <p:spPr>
                  <a:xfrm>
                    <a:off x="8157328" y="1811690"/>
                    <a:ext cx="2303833" cy="996400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485C80D0-CF16-A122-C4CA-9891CB3BF12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103318" y="2219254"/>
                    <a:ext cx="996400" cy="181272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8133E742-28BA-4C3D-967F-64C233F541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8640" y="1860899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69283DA7-8810-480A-F509-2088A5572AD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6613" y="2212043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53AFDE5A-2E84-C9E0-7B4D-51402EAE1CD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6613" y="2563186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E002031-3C9D-6340-7DDE-802DD5D1CF2E}"/>
                      </a:ext>
                    </a:extLst>
                  </p:cNvPr>
                  <p:cNvSpPr/>
                  <p:nvPr/>
                </p:nvSpPr>
                <p:spPr>
                  <a:xfrm>
                    <a:off x="8168837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0F23C5E5-3517-EC51-6600-DDE2FED3FD62}"/>
                      </a:ext>
                    </a:extLst>
                  </p:cNvPr>
                  <p:cNvSpPr/>
                  <p:nvPr/>
                </p:nvSpPr>
                <p:spPr>
                  <a:xfrm>
                    <a:off x="8566600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4BA96DBE-1161-42C4-9C95-7F89911E0472}"/>
                      </a:ext>
                    </a:extLst>
                  </p:cNvPr>
                  <p:cNvSpPr/>
                  <p:nvPr/>
                </p:nvSpPr>
                <p:spPr>
                  <a:xfrm>
                    <a:off x="8964363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721C1704-FF82-EC64-3899-A3BE9D154D38}"/>
                      </a:ext>
                    </a:extLst>
                  </p:cNvPr>
                  <p:cNvSpPr/>
                  <p:nvPr/>
                </p:nvSpPr>
                <p:spPr>
                  <a:xfrm>
                    <a:off x="9362127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E8082DB7-CFC1-A1B3-6C25-9DC5015570AE}"/>
                      </a:ext>
                    </a:extLst>
                  </p:cNvPr>
                  <p:cNvSpPr/>
                  <p:nvPr/>
                </p:nvSpPr>
                <p:spPr>
                  <a:xfrm>
                    <a:off x="9759890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BDE898C3-A6B5-E1FB-4F0D-113C14F662F6}"/>
                      </a:ext>
                    </a:extLst>
                  </p:cNvPr>
                  <p:cNvSpPr/>
                  <p:nvPr/>
                </p:nvSpPr>
                <p:spPr>
                  <a:xfrm>
                    <a:off x="10157651" y="1569770"/>
                    <a:ext cx="303510" cy="18963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D3862B1A-B2A0-0835-A499-D8B71BAD6E68}"/>
                      </a:ext>
                    </a:extLst>
                  </p:cNvPr>
                  <p:cNvSpPr/>
                  <p:nvPr/>
                </p:nvSpPr>
                <p:spPr>
                  <a:xfrm>
                    <a:off x="8168837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F65FAB60-EE06-BB92-E562-715C96EB3594}"/>
                      </a:ext>
                    </a:extLst>
                  </p:cNvPr>
                  <p:cNvSpPr/>
                  <p:nvPr/>
                </p:nvSpPr>
                <p:spPr>
                  <a:xfrm>
                    <a:off x="8566600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3A046427-CC2A-24EB-E2FA-7C9ADDA0F81B}"/>
                      </a:ext>
                    </a:extLst>
                  </p:cNvPr>
                  <p:cNvSpPr/>
                  <p:nvPr/>
                </p:nvSpPr>
                <p:spPr>
                  <a:xfrm>
                    <a:off x="8964363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2A3E5E27-BE49-AA36-2410-577DED25D394}"/>
                      </a:ext>
                    </a:extLst>
                  </p:cNvPr>
                  <p:cNvSpPr/>
                  <p:nvPr/>
                </p:nvSpPr>
                <p:spPr>
                  <a:xfrm>
                    <a:off x="9362127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0AA07060-1FC4-698A-8809-13621D08222B}"/>
                      </a:ext>
                    </a:extLst>
                  </p:cNvPr>
                  <p:cNvSpPr/>
                  <p:nvPr/>
                </p:nvSpPr>
                <p:spPr>
                  <a:xfrm>
                    <a:off x="9759890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85FEFF63-2047-E47D-31AE-D45ACD1A00FA}"/>
                      </a:ext>
                    </a:extLst>
                  </p:cNvPr>
                  <p:cNvSpPr/>
                  <p:nvPr/>
                </p:nvSpPr>
                <p:spPr>
                  <a:xfrm>
                    <a:off x="10157651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E4D602C3-FC1E-5909-B8AB-97B0A6E347A9}"/>
                    </a:ext>
                  </a:extLst>
                </p:cNvPr>
                <p:cNvGrpSpPr/>
                <p:nvPr/>
              </p:nvGrpSpPr>
              <p:grpSpPr>
                <a:xfrm rot="16200000">
                  <a:off x="8174349" y="5367801"/>
                  <a:ext cx="566766" cy="395856"/>
                  <a:chOff x="7885822" y="1569770"/>
                  <a:chExt cx="2806332" cy="1505851"/>
                </a:xfrm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6617D5BE-7CD2-56E9-692C-EB22C3FAAB0E}"/>
                      </a:ext>
                    </a:extLst>
                  </p:cNvPr>
                  <p:cNvSpPr/>
                  <p:nvPr/>
                </p:nvSpPr>
                <p:spPr>
                  <a:xfrm>
                    <a:off x="8157328" y="1811690"/>
                    <a:ext cx="2303833" cy="996400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CD8B384C-C61C-9579-F829-F27F315E77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103318" y="2219254"/>
                    <a:ext cx="996400" cy="181272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F7D69B28-AEF4-7204-93B1-14A92E7E625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8640" y="1860899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BD427906-30C1-2BED-B108-60C3B513CE2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6613" y="2212043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3574AB40-21BF-5FC4-FDD9-93F6AB74A45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6613" y="2563186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9C663F29-13DE-FFF2-C82C-6825A3637C02}"/>
                      </a:ext>
                    </a:extLst>
                  </p:cNvPr>
                  <p:cNvSpPr/>
                  <p:nvPr/>
                </p:nvSpPr>
                <p:spPr>
                  <a:xfrm>
                    <a:off x="8168837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9244FC58-35F8-04BC-77CB-A9EC75EC0962}"/>
                      </a:ext>
                    </a:extLst>
                  </p:cNvPr>
                  <p:cNvSpPr/>
                  <p:nvPr/>
                </p:nvSpPr>
                <p:spPr>
                  <a:xfrm>
                    <a:off x="8566600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A6AD00B5-15B4-BDE5-979A-7374A65563FA}"/>
                      </a:ext>
                    </a:extLst>
                  </p:cNvPr>
                  <p:cNvSpPr/>
                  <p:nvPr/>
                </p:nvSpPr>
                <p:spPr>
                  <a:xfrm>
                    <a:off x="8964363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94A434BF-584F-FD2A-8B7C-BF7F1A1ED61B}"/>
                      </a:ext>
                    </a:extLst>
                  </p:cNvPr>
                  <p:cNvSpPr/>
                  <p:nvPr/>
                </p:nvSpPr>
                <p:spPr>
                  <a:xfrm>
                    <a:off x="9362127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138892AF-8CB9-92F8-7B0F-5748820F62B3}"/>
                      </a:ext>
                    </a:extLst>
                  </p:cNvPr>
                  <p:cNvSpPr/>
                  <p:nvPr/>
                </p:nvSpPr>
                <p:spPr>
                  <a:xfrm>
                    <a:off x="9759890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89258311-1596-42E6-DF85-3450615729FB}"/>
                      </a:ext>
                    </a:extLst>
                  </p:cNvPr>
                  <p:cNvSpPr/>
                  <p:nvPr/>
                </p:nvSpPr>
                <p:spPr>
                  <a:xfrm>
                    <a:off x="10157651" y="1569770"/>
                    <a:ext cx="303510" cy="18963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3DDB737C-762F-6436-F943-D8A0BABE7EF2}"/>
                      </a:ext>
                    </a:extLst>
                  </p:cNvPr>
                  <p:cNvSpPr/>
                  <p:nvPr/>
                </p:nvSpPr>
                <p:spPr>
                  <a:xfrm>
                    <a:off x="8168837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8D6E5303-CA68-97BA-ADC5-32F08194F5BF}"/>
                      </a:ext>
                    </a:extLst>
                  </p:cNvPr>
                  <p:cNvSpPr/>
                  <p:nvPr/>
                </p:nvSpPr>
                <p:spPr>
                  <a:xfrm>
                    <a:off x="8566600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E40E452B-03E5-3F04-C11D-1D61C75BACC7}"/>
                      </a:ext>
                    </a:extLst>
                  </p:cNvPr>
                  <p:cNvSpPr/>
                  <p:nvPr/>
                </p:nvSpPr>
                <p:spPr>
                  <a:xfrm>
                    <a:off x="8964363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91250339-97AC-DC09-7A9A-A15134112613}"/>
                      </a:ext>
                    </a:extLst>
                  </p:cNvPr>
                  <p:cNvSpPr/>
                  <p:nvPr/>
                </p:nvSpPr>
                <p:spPr>
                  <a:xfrm>
                    <a:off x="9362127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9F1ADF24-D623-F00B-DCDD-B682231A2B21}"/>
                      </a:ext>
                    </a:extLst>
                  </p:cNvPr>
                  <p:cNvSpPr/>
                  <p:nvPr/>
                </p:nvSpPr>
                <p:spPr>
                  <a:xfrm>
                    <a:off x="9759890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97964992-0901-8A35-0103-0BAD81F974BD}"/>
                      </a:ext>
                    </a:extLst>
                  </p:cNvPr>
                  <p:cNvSpPr/>
                  <p:nvPr/>
                </p:nvSpPr>
                <p:spPr>
                  <a:xfrm>
                    <a:off x="10157651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D9E1B5C1-39D0-E29D-95DD-66DCFAAB4289}"/>
                    </a:ext>
                  </a:extLst>
                </p:cNvPr>
                <p:cNvGrpSpPr/>
                <p:nvPr/>
              </p:nvGrpSpPr>
              <p:grpSpPr>
                <a:xfrm rot="16200000">
                  <a:off x="8731092" y="5372883"/>
                  <a:ext cx="566766" cy="395856"/>
                  <a:chOff x="7885822" y="1569770"/>
                  <a:chExt cx="2806332" cy="1505851"/>
                </a:xfrm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20000C65-72FF-0460-F328-380DFE4A413F}"/>
                      </a:ext>
                    </a:extLst>
                  </p:cNvPr>
                  <p:cNvSpPr/>
                  <p:nvPr/>
                </p:nvSpPr>
                <p:spPr>
                  <a:xfrm>
                    <a:off x="8157328" y="1811690"/>
                    <a:ext cx="2303833" cy="996400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3C7E8BDB-200D-A1DC-02C4-4591766CDB0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103318" y="2219254"/>
                    <a:ext cx="996400" cy="181272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F68C9BDD-D4F4-D0EA-487E-9509E26D36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8640" y="1860899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20B9A3B4-C6F9-126A-393C-07288421512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6613" y="2212043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C216671C-FC9F-CA03-401F-E31FB5100ED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6613" y="2563186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7A1068A2-F3CF-0C12-6C52-A895F8BABA11}"/>
                      </a:ext>
                    </a:extLst>
                  </p:cNvPr>
                  <p:cNvSpPr/>
                  <p:nvPr/>
                </p:nvSpPr>
                <p:spPr>
                  <a:xfrm>
                    <a:off x="8168837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36A5BD51-4B53-8483-33C3-2FA9585BBCCB}"/>
                      </a:ext>
                    </a:extLst>
                  </p:cNvPr>
                  <p:cNvSpPr/>
                  <p:nvPr/>
                </p:nvSpPr>
                <p:spPr>
                  <a:xfrm>
                    <a:off x="8566600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38F87345-E716-D032-E8CE-9C73ACBA44BC}"/>
                      </a:ext>
                    </a:extLst>
                  </p:cNvPr>
                  <p:cNvSpPr/>
                  <p:nvPr/>
                </p:nvSpPr>
                <p:spPr>
                  <a:xfrm>
                    <a:off x="8964363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34785A9F-B320-6180-C6A2-C2C3229F8059}"/>
                      </a:ext>
                    </a:extLst>
                  </p:cNvPr>
                  <p:cNvSpPr/>
                  <p:nvPr/>
                </p:nvSpPr>
                <p:spPr>
                  <a:xfrm>
                    <a:off x="9362127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AA013138-9B7B-8AE2-5C11-D6A4306D3D94}"/>
                      </a:ext>
                    </a:extLst>
                  </p:cNvPr>
                  <p:cNvSpPr/>
                  <p:nvPr/>
                </p:nvSpPr>
                <p:spPr>
                  <a:xfrm>
                    <a:off x="9759890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2F588534-66B1-AA30-0BFD-B0F2E0426A0B}"/>
                      </a:ext>
                    </a:extLst>
                  </p:cNvPr>
                  <p:cNvSpPr/>
                  <p:nvPr/>
                </p:nvSpPr>
                <p:spPr>
                  <a:xfrm>
                    <a:off x="10157651" y="1569770"/>
                    <a:ext cx="303510" cy="18963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AEA3DCB9-DE91-5F78-4D9E-58CB44B91F06}"/>
                      </a:ext>
                    </a:extLst>
                  </p:cNvPr>
                  <p:cNvSpPr/>
                  <p:nvPr/>
                </p:nvSpPr>
                <p:spPr>
                  <a:xfrm>
                    <a:off x="8168837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62DA0778-2B81-70F1-442D-926751478D9E}"/>
                      </a:ext>
                    </a:extLst>
                  </p:cNvPr>
                  <p:cNvSpPr/>
                  <p:nvPr/>
                </p:nvSpPr>
                <p:spPr>
                  <a:xfrm>
                    <a:off x="8566600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B71A2A55-7F4B-9301-6C01-7F5C9DE2F9AB}"/>
                      </a:ext>
                    </a:extLst>
                  </p:cNvPr>
                  <p:cNvSpPr/>
                  <p:nvPr/>
                </p:nvSpPr>
                <p:spPr>
                  <a:xfrm>
                    <a:off x="8964363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B8E0CB0E-B9E0-14C0-6DF8-1896CD935EE5}"/>
                      </a:ext>
                    </a:extLst>
                  </p:cNvPr>
                  <p:cNvSpPr/>
                  <p:nvPr/>
                </p:nvSpPr>
                <p:spPr>
                  <a:xfrm>
                    <a:off x="9362127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1C6F812D-279C-B9D0-AC0E-FCC06F5544AE}"/>
                      </a:ext>
                    </a:extLst>
                  </p:cNvPr>
                  <p:cNvSpPr/>
                  <p:nvPr/>
                </p:nvSpPr>
                <p:spPr>
                  <a:xfrm>
                    <a:off x="9759890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26D9FBE0-F0CE-399F-6E33-669A6229D505}"/>
                      </a:ext>
                    </a:extLst>
                  </p:cNvPr>
                  <p:cNvSpPr/>
                  <p:nvPr/>
                </p:nvSpPr>
                <p:spPr>
                  <a:xfrm>
                    <a:off x="10157651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D6B8A427-61E9-CA6E-CA57-EFD09C4E3911}"/>
                    </a:ext>
                  </a:extLst>
                </p:cNvPr>
                <p:cNvGrpSpPr/>
                <p:nvPr/>
              </p:nvGrpSpPr>
              <p:grpSpPr>
                <a:xfrm rot="16200000">
                  <a:off x="9226089" y="5374088"/>
                  <a:ext cx="566766" cy="395856"/>
                  <a:chOff x="7885822" y="1569770"/>
                  <a:chExt cx="2806332" cy="1505851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72B95137-FCE9-2769-02D9-9AC4101A5606}"/>
                      </a:ext>
                    </a:extLst>
                  </p:cNvPr>
                  <p:cNvSpPr/>
                  <p:nvPr/>
                </p:nvSpPr>
                <p:spPr>
                  <a:xfrm>
                    <a:off x="8157328" y="1811690"/>
                    <a:ext cx="2303833" cy="996400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A3BACF21-98F9-B81D-242E-C8CCDFC97D5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103318" y="2219254"/>
                    <a:ext cx="996400" cy="181272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877CCB3D-0018-CF41-C4AB-61712712421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8640" y="1860899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564303EE-7247-866F-F6D1-2869E2F68F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6613" y="2212043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447C110C-7457-4ECC-D589-EFCE155961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6613" y="2563186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EA672E68-754F-A6D2-D13C-790912395A4F}"/>
                      </a:ext>
                    </a:extLst>
                  </p:cNvPr>
                  <p:cNvSpPr/>
                  <p:nvPr/>
                </p:nvSpPr>
                <p:spPr>
                  <a:xfrm>
                    <a:off x="8168837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B4194AC2-C5BE-0942-5B8F-2A65110732CC}"/>
                      </a:ext>
                    </a:extLst>
                  </p:cNvPr>
                  <p:cNvSpPr/>
                  <p:nvPr/>
                </p:nvSpPr>
                <p:spPr>
                  <a:xfrm>
                    <a:off x="8566600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F55A8514-8887-3F79-BB2B-CFD4AC2FBAA3}"/>
                      </a:ext>
                    </a:extLst>
                  </p:cNvPr>
                  <p:cNvSpPr/>
                  <p:nvPr/>
                </p:nvSpPr>
                <p:spPr>
                  <a:xfrm>
                    <a:off x="8964363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D8B85590-8957-6D75-D6B5-F9ED90EB3860}"/>
                      </a:ext>
                    </a:extLst>
                  </p:cNvPr>
                  <p:cNvSpPr/>
                  <p:nvPr/>
                </p:nvSpPr>
                <p:spPr>
                  <a:xfrm>
                    <a:off x="9362127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6B952D62-E3B7-4FAA-FFC5-E1A806B110E1}"/>
                      </a:ext>
                    </a:extLst>
                  </p:cNvPr>
                  <p:cNvSpPr/>
                  <p:nvPr/>
                </p:nvSpPr>
                <p:spPr>
                  <a:xfrm>
                    <a:off x="9759890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7EB5191-113F-A2CF-D4C7-E4215E5ECFF5}"/>
                      </a:ext>
                    </a:extLst>
                  </p:cNvPr>
                  <p:cNvSpPr/>
                  <p:nvPr/>
                </p:nvSpPr>
                <p:spPr>
                  <a:xfrm>
                    <a:off x="10157651" y="1569770"/>
                    <a:ext cx="303510" cy="18963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9B9E9F8A-B2B4-F4C0-2CD0-A8F9FB2BA962}"/>
                      </a:ext>
                    </a:extLst>
                  </p:cNvPr>
                  <p:cNvSpPr/>
                  <p:nvPr/>
                </p:nvSpPr>
                <p:spPr>
                  <a:xfrm>
                    <a:off x="8168837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BBC10903-2CC1-2E72-787A-4AC812B1F5FF}"/>
                      </a:ext>
                    </a:extLst>
                  </p:cNvPr>
                  <p:cNvSpPr/>
                  <p:nvPr/>
                </p:nvSpPr>
                <p:spPr>
                  <a:xfrm>
                    <a:off x="8566600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531CE312-247D-1884-65C6-8F18BE20E7B1}"/>
                      </a:ext>
                    </a:extLst>
                  </p:cNvPr>
                  <p:cNvSpPr/>
                  <p:nvPr/>
                </p:nvSpPr>
                <p:spPr>
                  <a:xfrm>
                    <a:off x="8964363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6CAE380E-4C45-433B-678D-1050701B220A}"/>
                      </a:ext>
                    </a:extLst>
                  </p:cNvPr>
                  <p:cNvSpPr/>
                  <p:nvPr/>
                </p:nvSpPr>
                <p:spPr>
                  <a:xfrm>
                    <a:off x="9362127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C83FB4FA-748C-FDFE-3E78-C0A8D688A4FD}"/>
                      </a:ext>
                    </a:extLst>
                  </p:cNvPr>
                  <p:cNvSpPr/>
                  <p:nvPr/>
                </p:nvSpPr>
                <p:spPr>
                  <a:xfrm>
                    <a:off x="9759890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0453EE45-5656-F2A5-D88B-457EFDD686AB}"/>
                      </a:ext>
                    </a:extLst>
                  </p:cNvPr>
                  <p:cNvSpPr/>
                  <p:nvPr/>
                </p:nvSpPr>
                <p:spPr>
                  <a:xfrm>
                    <a:off x="10157651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521AE6CD-D6B0-4665-A233-0D0D8A7703AB}"/>
                    </a:ext>
                  </a:extLst>
                </p:cNvPr>
                <p:cNvGrpSpPr/>
                <p:nvPr/>
              </p:nvGrpSpPr>
              <p:grpSpPr>
                <a:xfrm rot="16200000">
                  <a:off x="10074982" y="5363339"/>
                  <a:ext cx="566766" cy="395856"/>
                  <a:chOff x="7885822" y="1569770"/>
                  <a:chExt cx="2806332" cy="1505851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8F5245AD-61A2-AA25-362A-7EB40526E796}"/>
                      </a:ext>
                    </a:extLst>
                  </p:cNvPr>
                  <p:cNvSpPr/>
                  <p:nvPr/>
                </p:nvSpPr>
                <p:spPr>
                  <a:xfrm>
                    <a:off x="8157328" y="1811690"/>
                    <a:ext cx="2303833" cy="996400"/>
                  </a:xfrm>
                  <a:prstGeom prst="rect">
                    <a:avLst/>
                  </a:prstGeom>
                  <a:solidFill>
                    <a:srgbClr val="76BA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DC27D617-0CA3-D4B1-7D0C-5E3BBF78F04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103318" y="2219254"/>
                    <a:ext cx="996400" cy="181272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 dirty="0">
                      <a:ln w="0"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4FBD3DBE-6AA8-69FB-836F-30F4E8D4CFB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8640" y="1860899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658581AE-A2E5-2F52-4030-05B04E0252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6613" y="2212043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850C44C4-C7A7-64A1-8C34-2F2E63E86A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836613" y="2563186"/>
                    <a:ext cx="294113" cy="195696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DD362EC2-48E8-25CD-2650-6419D5F470CE}"/>
                      </a:ext>
                    </a:extLst>
                  </p:cNvPr>
                  <p:cNvSpPr/>
                  <p:nvPr/>
                </p:nvSpPr>
                <p:spPr>
                  <a:xfrm>
                    <a:off x="8168837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C7BF1E34-74F9-BE85-0A70-52511A159CF0}"/>
                      </a:ext>
                    </a:extLst>
                  </p:cNvPr>
                  <p:cNvSpPr/>
                  <p:nvPr/>
                </p:nvSpPr>
                <p:spPr>
                  <a:xfrm>
                    <a:off x="8566600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917BE177-E1B8-DB59-36F7-273AB6952713}"/>
                      </a:ext>
                    </a:extLst>
                  </p:cNvPr>
                  <p:cNvSpPr/>
                  <p:nvPr/>
                </p:nvSpPr>
                <p:spPr>
                  <a:xfrm>
                    <a:off x="8964363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CEF347EC-765B-BBA2-9446-49687FBCF45B}"/>
                      </a:ext>
                    </a:extLst>
                  </p:cNvPr>
                  <p:cNvSpPr/>
                  <p:nvPr/>
                </p:nvSpPr>
                <p:spPr>
                  <a:xfrm>
                    <a:off x="9362127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66A45C31-8A0E-B3D0-5EF1-C133BAEC9B9F}"/>
                      </a:ext>
                    </a:extLst>
                  </p:cNvPr>
                  <p:cNvSpPr/>
                  <p:nvPr/>
                </p:nvSpPr>
                <p:spPr>
                  <a:xfrm>
                    <a:off x="9759890" y="1569770"/>
                    <a:ext cx="303510" cy="189637"/>
                  </a:xfrm>
                  <a:prstGeom prst="rect">
                    <a:avLst/>
                  </a:prstGeom>
                  <a:solidFill>
                    <a:srgbClr val="2077B4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B141A64A-943C-CB8B-A61C-0E9F79781683}"/>
                      </a:ext>
                    </a:extLst>
                  </p:cNvPr>
                  <p:cNvSpPr/>
                  <p:nvPr/>
                </p:nvSpPr>
                <p:spPr>
                  <a:xfrm>
                    <a:off x="10157651" y="1569770"/>
                    <a:ext cx="303510" cy="189637"/>
                  </a:xfrm>
                  <a:prstGeom prst="rect">
                    <a:avLst/>
                  </a:prstGeom>
                  <a:solidFill>
                    <a:srgbClr val="0176BA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0A3B33A7-CD84-3F56-6236-772DE2AEEE9F}"/>
                      </a:ext>
                    </a:extLst>
                  </p:cNvPr>
                  <p:cNvSpPr/>
                  <p:nvPr/>
                </p:nvSpPr>
                <p:spPr>
                  <a:xfrm>
                    <a:off x="8168837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E7D68134-6426-E6D8-73EA-70E0E28A4BE5}"/>
                      </a:ext>
                    </a:extLst>
                  </p:cNvPr>
                  <p:cNvSpPr/>
                  <p:nvPr/>
                </p:nvSpPr>
                <p:spPr>
                  <a:xfrm>
                    <a:off x="8566600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754F720E-AB24-DCA5-9539-49F43876C613}"/>
                      </a:ext>
                    </a:extLst>
                  </p:cNvPr>
                  <p:cNvSpPr/>
                  <p:nvPr/>
                </p:nvSpPr>
                <p:spPr>
                  <a:xfrm>
                    <a:off x="8964363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24AA4C82-01AB-3CE9-BD8E-7FCAD8EF57E9}"/>
                      </a:ext>
                    </a:extLst>
                  </p:cNvPr>
                  <p:cNvSpPr/>
                  <p:nvPr/>
                </p:nvSpPr>
                <p:spPr>
                  <a:xfrm>
                    <a:off x="9362127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763094FB-2A41-9B28-272E-787E63E4A21C}"/>
                      </a:ext>
                    </a:extLst>
                  </p:cNvPr>
                  <p:cNvSpPr/>
                  <p:nvPr/>
                </p:nvSpPr>
                <p:spPr>
                  <a:xfrm>
                    <a:off x="9759890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FB222A10-4443-4B25-3BEB-777F3169E270}"/>
                      </a:ext>
                    </a:extLst>
                  </p:cNvPr>
                  <p:cNvSpPr/>
                  <p:nvPr/>
                </p:nvSpPr>
                <p:spPr>
                  <a:xfrm>
                    <a:off x="10157651" y="2885984"/>
                    <a:ext cx="303510" cy="189637"/>
                  </a:xfrm>
                  <a:prstGeom prst="rect">
                    <a:avLst/>
                  </a:prstGeom>
                  <a:solidFill>
                    <a:srgbClr val="BAA10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EA53649A-4CC4-6EDA-635C-33B3E59D9A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37723" y="5025174"/>
                  <a:ext cx="0" cy="15157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A0F0F8F5-2980-56C0-BACF-3B29991BC8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20106" y="4976682"/>
                  <a:ext cx="378808" cy="2337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C10C08E6-B450-C5A2-7F12-C267C85842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39606" y="4646990"/>
                  <a:ext cx="17781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BA1E9EE1-1A2D-27BA-7F44-C9CEF3A230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50946" y="5565531"/>
                  <a:ext cx="17781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BE911EA5-1D94-5F6F-F4DB-496DE6F286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73261" y="5017764"/>
                  <a:ext cx="0" cy="15157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51B27415-E4AC-25BD-7EB8-A64EC7AD7A1B}"/>
                  </a:ext>
                </a:extLst>
              </p:cNvPr>
              <p:cNvSpPr txBox="1"/>
              <p:nvPr/>
            </p:nvSpPr>
            <p:spPr>
              <a:xfrm>
                <a:off x="8624489" y="4021706"/>
                <a:ext cx="29513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Number of CUs + parallelisms</a:t>
                </a:r>
              </a:p>
            </p:txBody>
          </p: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1C8732C5-F043-189F-22A2-649C5220BF5D}"/>
                  </a:ext>
                </a:extLst>
              </p:cNvPr>
              <p:cNvSpPr txBox="1"/>
              <p:nvPr/>
            </p:nvSpPr>
            <p:spPr>
              <a:xfrm>
                <a:off x="8258568" y="3982222"/>
                <a:ext cx="4026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(6)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89A4990-C411-B711-39E6-5852CCA74873}"/>
                    </a:ext>
                  </a:extLst>
                </p:cNvPr>
                <p:cNvSpPr txBox="1"/>
                <p:nvPr/>
              </p:nvSpPr>
              <p:spPr>
                <a:xfrm>
                  <a:off x="8904225" y="5074630"/>
                  <a:ext cx="1529775" cy="276999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200" b="1" i="1" dirty="0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a:rPr lang="en-US" sz="12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2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sz="1200" b="1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b="1" i="1" dirty="0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200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</m:sSub>
                        <m:r>
                          <a:rPr lang="en-US" sz="12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dirty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200" b="1" i="1" dirty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en-US" sz="12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2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200" b="1" i="1" dirty="0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en-US" sz="12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200" b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89A4990-C411-B711-39E6-5852CCA748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4225" y="5074630"/>
                  <a:ext cx="1529775" cy="276999"/>
                </a:xfrm>
                <a:prstGeom prst="rect">
                  <a:avLst/>
                </a:prstGeom>
                <a:blipFill>
                  <a:blip r:embed="rId13"/>
                  <a:stretch>
                    <a:fillRect b="-13636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6FCE3E-AEE9-6BB6-E2DE-EA64CD80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618" y="1221201"/>
            <a:ext cx="10118759" cy="469143"/>
          </a:xfrm>
        </p:spPr>
        <p:txBody>
          <a:bodyPr/>
          <a:lstStyle/>
          <a:p>
            <a:pPr marL="101600" indent="0">
              <a:buNone/>
            </a:pPr>
            <a:r>
              <a:rPr lang="en-US" sz="1500" b="1" u="sng" dirty="0"/>
              <a:t>Goal</a:t>
            </a:r>
            <a:r>
              <a:rPr lang="en-US" sz="1500" dirty="0"/>
              <a:t>: Determine the optimal configuration for </a:t>
            </a:r>
            <a:r>
              <a:rPr lang="en-US" sz="1500" b="1" dirty="0"/>
              <a:t>compute power</a:t>
            </a:r>
            <a:r>
              <a:rPr lang="en-US" sz="1500" dirty="0"/>
              <a:t>, </a:t>
            </a:r>
            <a:r>
              <a:rPr lang="en-US" sz="1500" b="1" dirty="0"/>
              <a:t>memory bandwidth</a:t>
            </a:r>
            <a:r>
              <a:rPr lang="en-US" sz="1500" dirty="0"/>
              <a:t>, </a:t>
            </a:r>
            <a:r>
              <a:rPr lang="en-US" sz="1500" b="1" dirty="0"/>
              <a:t>capacity</a:t>
            </a:r>
            <a:r>
              <a:rPr lang="en-US" sz="1500" dirty="0"/>
              <a:t> for each workload.</a:t>
            </a:r>
          </a:p>
        </p:txBody>
      </p:sp>
    </p:spTree>
    <p:extLst>
      <p:ext uri="{BB962C8B-B14F-4D97-AF65-F5344CB8AC3E}">
        <p14:creationId xmlns:p14="http://schemas.microsoft.com/office/powerpoint/2010/main" val="861311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ndscape">
  <a:themeElements>
    <a:clrScheme name="Landscape 1">
      <a:dk1>
        <a:srgbClr val="000000"/>
      </a:dk1>
      <a:lt1>
        <a:srgbClr val="FFFFFF"/>
      </a:lt1>
      <a:dk2>
        <a:srgbClr val="5F5F5F"/>
      </a:dk2>
      <a:lt2>
        <a:srgbClr val="CCCCCC"/>
      </a:lt2>
      <a:accent1>
        <a:srgbClr val="C7D039"/>
      </a:accent1>
      <a:accent2>
        <a:srgbClr val="F74902"/>
      </a:accent2>
      <a:accent3>
        <a:srgbClr val="FFFFFF"/>
      </a:accent3>
      <a:accent4>
        <a:srgbClr val="000000"/>
      </a:accent4>
      <a:accent5>
        <a:srgbClr val="E0E4AE"/>
      </a:accent5>
      <a:accent6>
        <a:srgbClr val="E04102"/>
      </a:accent6>
      <a:hlink>
        <a:srgbClr val="0059B8"/>
      </a:hlink>
      <a:folHlink>
        <a:srgbClr val="4C82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141026</TotalTime>
  <Words>2275</Words>
  <Application>Microsoft Macintosh PowerPoint</Application>
  <PresentationFormat>Widescreen</PresentationFormat>
  <Paragraphs>664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Noto Sans Symbols</vt:lpstr>
      <vt:lpstr>Arial</vt:lpstr>
      <vt:lpstr>Cambria Math</vt:lpstr>
      <vt:lpstr>Georgia</vt:lpstr>
      <vt:lpstr>Gill Sans MT</vt:lpstr>
      <vt:lpstr>Tahoma</vt:lpstr>
      <vt:lpstr>Times New Roman</vt:lpstr>
      <vt:lpstr>Wingdings</vt:lpstr>
      <vt:lpstr>Landscape</vt:lpstr>
      <vt:lpstr>Silicon Photonic Accelerated Memory Pooling For Efficient Compute Resource Allocation</vt:lpstr>
      <vt:lpstr>Memory Challenges in Scaling Large Language Models</vt:lpstr>
      <vt:lpstr>Current Compute &amp; Memory Pooling Architecture</vt:lpstr>
      <vt:lpstr>Enabling Silicon Photonic Technologies</vt:lpstr>
      <vt:lpstr>Expanding the Memory Pooling Design Space</vt:lpstr>
      <vt:lpstr>SiPAM: Silicon Photonic Accelerated Memory-Pooling</vt:lpstr>
      <vt:lpstr>SiPAM: Silicon Photonic Accelerated Memory-Pooling</vt:lpstr>
      <vt:lpstr>Optimization Methodology</vt:lpstr>
      <vt:lpstr>Optimization Methodology</vt:lpstr>
      <vt:lpstr>PowerPoint Presentation</vt:lpstr>
      <vt:lpstr>PowerPoint Presentation</vt:lpstr>
      <vt:lpstr>Simulation Results - Training</vt:lpstr>
      <vt:lpstr>Simulation Results - Inference</vt:lpstr>
      <vt:lpstr>Performance Under Limited Compute Resource</vt:lpstr>
      <vt:lpstr>Compute &amp; Memory Technology Scaling</vt:lpstr>
      <vt:lpstr>System Efficiency Analysis</vt:lpstr>
      <vt:lpstr>SiP I/O Bandwidth Scaling</vt:lpstr>
      <vt:lpstr>Conclusion</vt:lpstr>
      <vt:lpstr> 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Update: November 2018</dc:title>
  <dc:creator>Anthony Rizzo</dc:creator>
  <cp:lastModifiedBy>Guozhen Brian Wu</cp:lastModifiedBy>
  <cp:revision>3678</cp:revision>
  <dcterms:modified xsi:type="dcterms:W3CDTF">2025-08-15T14:31:36Z</dcterms:modified>
</cp:coreProperties>
</file>